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3"/>
  </p:notesMasterIdLst>
  <p:sldIdLst>
    <p:sldId id="506" r:id="rId2"/>
    <p:sldId id="600" r:id="rId3"/>
    <p:sldId id="507" r:id="rId4"/>
    <p:sldId id="583" r:id="rId5"/>
    <p:sldId id="413" r:id="rId6"/>
    <p:sldId id="545" r:id="rId7"/>
    <p:sldId id="555" r:id="rId8"/>
    <p:sldId id="599" r:id="rId9"/>
    <p:sldId id="556" r:id="rId10"/>
    <p:sldId id="589" r:id="rId11"/>
    <p:sldId id="514" r:id="rId12"/>
    <p:sldId id="584" r:id="rId13"/>
    <p:sldId id="587" r:id="rId14"/>
    <p:sldId id="595" r:id="rId15"/>
    <p:sldId id="558" r:id="rId16"/>
    <p:sldId id="596" r:id="rId17"/>
    <p:sldId id="597" r:id="rId18"/>
    <p:sldId id="598" r:id="rId19"/>
    <p:sldId id="334" r:id="rId20"/>
    <p:sldId id="336" r:id="rId21"/>
    <p:sldId id="337" r:id="rId22"/>
    <p:sldId id="274" r:id="rId23"/>
    <p:sldId id="269" r:id="rId24"/>
    <p:sldId id="258" r:id="rId25"/>
    <p:sldId id="279" r:id="rId26"/>
    <p:sldId id="562" r:id="rId27"/>
    <p:sldId id="510" r:id="rId28"/>
    <p:sldId id="511" r:id="rId29"/>
    <p:sldId id="402" r:id="rId30"/>
    <p:sldId id="271" r:id="rId31"/>
    <p:sldId id="285" r:id="rId32"/>
    <p:sldId id="590" r:id="rId33"/>
    <p:sldId id="593" r:id="rId34"/>
    <p:sldId id="594" r:id="rId35"/>
    <p:sldId id="563" r:id="rId36"/>
    <p:sldId id="256" r:id="rId37"/>
    <p:sldId id="283" r:id="rId38"/>
    <p:sldId id="535" r:id="rId39"/>
    <p:sldId id="550" r:id="rId40"/>
    <p:sldId id="551" r:id="rId41"/>
    <p:sldId id="287" r:id="rId4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0" autoAdjust="0"/>
    <p:restoredTop sz="75141" autoAdjust="0"/>
  </p:normalViewPr>
  <p:slideViewPr>
    <p:cSldViewPr snapToGrid="0">
      <p:cViewPr varScale="1">
        <p:scale>
          <a:sx n="91" d="100"/>
          <a:sy n="91" d="100"/>
        </p:scale>
        <p:origin x="1368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BB8C7-C9FE-451A-AFD5-884AA006ED43}" type="datetimeFigureOut">
              <a:rPr lang="en-US" smtClean="0"/>
              <a:t>6/11/21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3B2E0-F841-4DF0-86E7-486D3B83D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14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lycoprotein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Gene" TargetMode="External"/><Relationship Id="rId4" Type="http://schemas.openxmlformats.org/officeDocument/2006/relationships/hyperlink" Target="https://en.wikipedia.org/wiki/Enzyme" TargetMode="Externa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03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54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88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916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7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work on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419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~130k images -&gt; they fine-tune all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EA247-0547-4418-98F2-21648836853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65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Briefly</a:t>
            </a:r>
            <a:r>
              <a:rPr lang="en-US" baseline="0" dirty="0"/>
              <a:t> mention additional details, e.g. learning rate (0.001), decay factor, optimizer, random rotation and flip of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A5620-3FB7-42A5-8E8D-4A9F7CD6668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67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-&gt; architecture</a:t>
            </a:r>
          </a:p>
          <a:p>
            <a:endParaRPr lang="en-US" dirty="0"/>
          </a:p>
          <a:p>
            <a:r>
              <a:rPr lang="en-US" dirty="0"/>
              <a:t>CHECKPOINT -&gt;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89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We’d like a “gold-standard” label for each image, but this is hard to come by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A5620-3FB7-42A5-8E8D-4A9F7CD6668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26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“gold standard” is hard to come by… and so they do something that is pretty clever.</a:t>
            </a:r>
          </a:p>
          <a:p>
            <a:r>
              <a:rPr lang="en-US" dirty="0"/>
              <a:t>They’ll use the annotations for training – let’s assume they’re good enough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3856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this can require a lot of runs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26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we’re comparing to a larger number of dermatologists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EA247-0547-4418-98F2-21648836853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928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 too far up and we’re identifying dissimilar things</a:t>
            </a:r>
          </a:p>
          <a:p>
            <a:r>
              <a:rPr lang="en-US" dirty="0"/>
              <a:t>Go too far down and we don’t have enough examples</a:t>
            </a:r>
          </a:p>
          <a:p>
            <a:endParaRPr lang="en-US" dirty="0"/>
          </a:p>
          <a:p>
            <a:r>
              <a:rPr lang="en-US" dirty="0"/>
              <a:t>Broader issue here – what’s the right level of prediction?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7782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also have similar appearance</a:t>
            </a:r>
          </a:p>
          <a:p>
            <a:r>
              <a:rPr lang="en-US" dirty="0"/>
              <a:t>Note that appearance is not the same as the taxonomy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2113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evaluation still takes place at the benign / malignant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3056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CNN is tested against at least 21 dermatologists at keratinocyte carcinoma and melanoma recognition. For each test, previously unseen, biopsy-proven images of lesions are displayed, and dermatologists are asked if they would: biopsy/treat the lesion or reassure the patient. 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Melanocytic test: 33 malignant melanomas and 97 benign nevi. A second melanocytic test using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dermoscopic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images is displayed for comparison: 71 malignant and 40 benign.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A5620-3FB7-42A5-8E8D-4A9F7CD6668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876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highlight the issue of interpretability</a:t>
            </a:r>
          </a:p>
          <a:p>
            <a:r>
              <a:rPr lang="en-US" dirty="0"/>
              <a:t>How can we trust a ”black box” diagnostic if we don’t know what’s happening inside?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59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same time, I might question whether we fully understand even more traditional diagnostics.</a:t>
            </a:r>
          </a:p>
          <a:p>
            <a:r>
              <a:rPr lang="en-US" dirty="0"/>
              <a:t>For instance, I might know that PSA is an enzyme found in the prostate, but I have only a very rudimentary understanding of how PSA levels are detected, or how reliable a PSA measurement might be</a:t>
            </a:r>
          </a:p>
          <a:p>
            <a:endParaRPr lang="en-US" dirty="0"/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gamma-</a:t>
            </a:r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seminoprotein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 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kallikrein-3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KLK3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is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Glycoprotein"/>
              </a:rPr>
              <a:t>glycoprotein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Enzyme"/>
              </a:rPr>
              <a:t>enzyme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encoded in humans by the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KLK3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Gene"/>
              </a:rPr>
              <a:t>gene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155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end of the day there are two competing perspectives.</a:t>
            </a:r>
          </a:p>
          <a:p>
            <a:endParaRPr lang="en-US" dirty="0"/>
          </a:p>
          <a:p>
            <a:r>
              <a:rPr lang="en-US" dirty="0"/>
              <a:t>Those that think we must fully understand how these tools work to trust them</a:t>
            </a:r>
          </a:p>
          <a:p>
            <a:r>
              <a:rPr lang="en-US" dirty="0"/>
              <a:t>And those who think that we just need to know that they DO work.</a:t>
            </a:r>
          </a:p>
          <a:p>
            <a:endParaRPr lang="en-US" dirty="0"/>
          </a:p>
          <a:p>
            <a:r>
              <a:rPr lang="en-US" dirty="0"/>
              <a:t>But that means rigorously and repeatedly validating them, in a variety of settings – health systems, patient populations, other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586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A5620-3FB7-42A5-8E8D-4A9F7CD6668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55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Allow us to illustrate a few things:</a:t>
            </a:r>
          </a:p>
          <a:p>
            <a:pPr marL="228600" indent="-228600">
              <a:buAutoNum type="arabicParenR"/>
            </a:pPr>
            <a:r>
              <a:rPr lang="en-US" dirty="0"/>
              <a:t>How to repurpose an existing CNN model</a:t>
            </a:r>
          </a:p>
          <a:p>
            <a:pPr marL="228600" indent="-228600">
              <a:buAutoNum type="arabicParenR"/>
            </a:pPr>
            <a:r>
              <a:rPr lang="en-US" dirty="0"/>
              <a:t>Nuances of evaluation in medical settings</a:t>
            </a:r>
          </a:p>
          <a:p>
            <a:pPr marL="228600" indent="-228600">
              <a:buAutoNum type="arabicParenR"/>
            </a:pPr>
            <a:r>
              <a:rPr lang="en-US" dirty="0"/>
              <a:t>Interpreting results</a:t>
            </a:r>
          </a:p>
          <a:p>
            <a:pPr marL="228600" indent="-228600">
              <a:buAutoNum type="arabicParenR"/>
            </a:pPr>
            <a:r>
              <a:rPr lang="en-US" dirty="0"/>
              <a:t>How to open the black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720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Output is distribution over output classes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Note that some images match multiple labels</a:t>
            </a:r>
          </a:p>
          <a:p>
            <a:pPr marL="171450" indent="-171450">
              <a:buFontTx/>
              <a:buChar char="-"/>
            </a:pPr>
            <a:r>
              <a:rPr lang="en-US" dirty="0"/>
              <a:t>Training data: whole-image labels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9377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What’s the strategy?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Well, training these models takes millions of images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we have that many, GREAT! -&gt; train from scratch, let it learn a new, effective hierarchy from the ground up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More often, we just don’t have the volume, so instead we want to take an existing model and “fine-tune” it to work for our new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3156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First, WHY are we doing this?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Good idea to reuse our filters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Lots of things we’ve discovered in these architectures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So here, we’re doing the same thing – not only are we taking the model structure, i.e. the architecture, but also the trained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316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81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611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08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88343-DD58-ED44-BBF7-C19111213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C547FF-7228-9D4E-A877-E135868ED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927A0-9D7B-E144-9EF6-99AB0DCAD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192D4-BEA0-6D42-AE95-FCEA859B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E0D03-F261-8744-99E4-D82D5B9F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17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DEEEC-E7A1-8E46-9266-D2A599B9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5375F6-D327-CE43-B971-A419B6D6F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DB074-0F21-0F44-9263-16CC33E43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EB023-1A0B-3547-AD64-1466F1E6C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B7E93-CEDA-8448-9ABB-2699735B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78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78466-759E-CC4C-9885-80C88E23A5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8545A9-81B3-A34F-80C4-F7AEBE88F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2F236-1443-E14C-89FB-F8417A846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58E2B-7683-FD42-8CF8-21A3A6BC4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21F95-EDB6-CB4D-8BAE-102280CB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80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F517B-9B78-0841-B578-AB75013FD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56C1E-7919-6144-9D7A-D28414B07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64E5D-9111-FA4E-9FAE-D69A442D1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AE6A9-16A2-D14F-A33B-78F73227A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74F52-D21F-794C-96BF-35ACD7A9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41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2794C-3B40-864A-8CC4-2984668B3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F653D-1380-CD42-8F98-0696A12EB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CDC2A-9D03-194A-9FF6-A3F33D8DC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1D75F-6C7E-3B4F-B423-9AF1E04F2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134E4-C8FD-1542-B1C8-DB220F04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16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B52C3-E32B-284D-BFEC-E6D0AB24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F35AD-4689-934B-90AA-BADEEE39E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57A91-C4B2-8A4B-93A5-75E974799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99E2F-74DC-404E-B35A-D7521948F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8032A-DB26-BD4A-8CF5-99DE499F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411CC-9060-7A4F-BDD9-ED1CF5224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87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549FC-65EB-9F4D-A683-2157EA79F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7D44F-95DB-A848-8892-72B3AA7BB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522C79-4037-AD4C-A939-B23FA1743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C2A90-F9E1-0E4A-B3D9-2B6E1456FC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B6C7F6-213C-784A-A810-0DC15ECE2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E0E68-20FD-1543-8E79-1555DA77F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CA5922-D590-734A-88F2-9F751E7F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7C02DB-867F-9B44-ADF6-7F318473D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88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602CE-A117-3540-A081-74F3544A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A1B5DC-8CAD-9B4B-9FC4-97A66F621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FAA2C7-BA08-6E44-838C-EB7853DDA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1F8D3-AAF1-7449-A983-C14BB99DC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26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4E2ACC-E072-A948-84F4-F01F1D236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3909E-EA1F-9F40-B919-0FC0FEC5C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7905F-8453-604C-AD64-37199E06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0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277D-20BF-824E-9DEB-6B23085E8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BF6F0-67D2-734A-98C4-64D1E5F7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95F1D-8F94-9448-871E-8BA22D840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F3637-AAE0-C941-9219-3F82F6D98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BB0AB-23DA-854E-8BC1-08F629F5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77317-B55C-4946-86D9-BA17DCAED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62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4918-7E7D-3A4C-974E-4D982625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5776AC-44CA-A246-B25A-01A590F69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1FBEA-A250-9449-B5A6-452B022D5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CE5E4-02C6-F849-BF5A-5C9599CFE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5EBDBD-995C-EF41-9082-5EABC174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22CA0-9C60-884D-ABE7-87685812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7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BB2CE3-E49E-214A-BA34-64EC7DDB0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2C094-21FD-E74A-9EDB-12B55C525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848AC-70CD-9545-870F-ADDC8F4A98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AC57A-61FE-6142-A5A5-4D3CD7D6511B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728FF-9058-CA47-B8D0-D66D2E671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5ED8A-326F-A142-8D11-2EB84CFF7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1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em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emf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em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em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.png"/><Relationship Id="rId4" Type="http://schemas.openxmlformats.org/officeDocument/2006/relationships/image" Target="../media/image240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597902"/>
            <a:ext cx="10363200" cy="318972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Medical Image Analysis</a:t>
            </a:r>
            <a:br>
              <a:rPr lang="en-US" dirty="0"/>
            </a:br>
            <a:r>
              <a:rPr lang="en-US" dirty="0"/>
              <a:t>with CNNs</a:t>
            </a:r>
            <a:br>
              <a:rPr lang="en-US" dirty="0"/>
            </a:b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7219" y="4276881"/>
            <a:ext cx="6137564" cy="1655763"/>
          </a:xfrm>
        </p:spPr>
        <p:txBody>
          <a:bodyPr>
            <a:normAutofit/>
          </a:bodyPr>
          <a:lstStyle/>
          <a:p>
            <a:r>
              <a:rPr lang="en-US" sz="2400" dirty="0" err="1"/>
              <a:t>MMCi</a:t>
            </a:r>
            <a:r>
              <a:rPr lang="en-US" sz="2400" dirty="0"/>
              <a:t> Block 3</a:t>
            </a:r>
          </a:p>
          <a:p>
            <a:r>
              <a:rPr lang="en-US" sz="2400" dirty="0"/>
              <a:t>Matthew Engelhard</a:t>
            </a:r>
          </a:p>
        </p:txBody>
      </p:sp>
    </p:spTree>
    <p:extLst>
      <p:ext uri="{BB962C8B-B14F-4D97-AF65-F5344CB8AC3E}">
        <p14:creationId xmlns:p14="http://schemas.microsoft.com/office/powerpoint/2010/main" val="1796833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B458246D-1AA2-0B46-8422-C80506A2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Two-Class Predictions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13A1C08-7264-534B-BF7D-B870FCECD83D}"/>
              </a:ext>
            </a:extLst>
          </p:cNvPr>
          <p:cNvCxnSpPr>
            <a:cxnSpLocks/>
          </p:cNvCxnSpPr>
          <p:nvPr/>
        </p:nvCxnSpPr>
        <p:spPr>
          <a:xfrm flipV="1">
            <a:off x="2269174" y="3775300"/>
            <a:ext cx="621783" cy="1496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134D0CD-BAC0-5F44-839E-0CBDCB88BB08}"/>
              </a:ext>
            </a:extLst>
          </p:cNvPr>
          <p:cNvCxnSpPr>
            <a:cxnSpLocks/>
          </p:cNvCxnSpPr>
          <p:nvPr/>
        </p:nvCxnSpPr>
        <p:spPr>
          <a:xfrm flipH="1" flipV="1">
            <a:off x="2890957" y="3775300"/>
            <a:ext cx="1557748" cy="14961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1DE7A53-058C-B347-BC25-AB052A7D272E}"/>
              </a:ext>
            </a:extLst>
          </p:cNvPr>
          <p:cNvCxnSpPr>
            <a:cxnSpLocks/>
          </p:cNvCxnSpPr>
          <p:nvPr/>
        </p:nvCxnSpPr>
        <p:spPr>
          <a:xfrm flipV="1">
            <a:off x="1425662" y="3775300"/>
            <a:ext cx="1465295" cy="1496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4049EAA-17DF-7E42-A394-6984E48ED682}"/>
              </a:ext>
            </a:extLst>
          </p:cNvPr>
          <p:cNvCxnSpPr>
            <a:cxnSpLocks/>
          </p:cNvCxnSpPr>
          <p:nvPr/>
        </p:nvCxnSpPr>
        <p:spPr>
          <a:xfrm flipV="1">
            <a:off x="1843289" y="3775300"/>
            <a:ext cx="1047668" cy="1496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28AE069-5836-464E-9C93-A719A0595B13}"/>
              </a:ext>
            </a:extLst>
          </p:cNvPr>
          <p:cNvCxnSpPr>
            <a:cxnSpLocks/>
          </p:cNvCxnSpPr>
          <p:nvPr/>
        </p:nvCxnSpPr>
        <p:spPr>
          <a:xfrm flipV="1">
            <a:off x="2732637" y="3775300"/>
            <a:ext cx="158320" cy="1496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1F8BF20-364A-5843-8FD8-15161C5B5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975" y="5271456"/>
            <a:ext cx="3520249" cy="47343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7196F96-9B92-C84B-B33C-4585B8AE5240}"/>
              </a:ext>
            </a:extLst>
          </p:cNvPr>
          <p:cNvSpPr txBox="1"/>
          <p:nvPr/>
        </p:nvSpPr>
        <p:spPr>
          <a:xfrm>
            <a:off x="609600" y="5200022"/>
            <a:ext cx="543479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797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i1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E5E827C-A41C-9A41-A801-49CEF2580E6C}"/>
              </a:ext>
            </a:extLst>
          </p:cNvPr>
          <p:cNvSpPr txBox="1"/>
          <p:nvPr/>
        </p:nvSpPr>
        <p:spPr>
          <a:xfrm>
            <a:off x="4724276" y="5185834"/>
            <a:ext cx="662392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797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CAD43C3-5611-4743-9BA6-50F550926F4D}"/>
              </a:ext>
            </a:extLst>
          </p:cNvPr>
          <p:cNvCxnSpPr>
            <a:cxnSpLocks/>
          </p:cNvCxnSpPr>
          <p:nvPr/>
        </p:nvCxnSpPr>
        <p:spPr>
          <a:xfrm flipH="1" flipV="1">
            <a:off x="2890957" y="3775300"/>
            <a:ext cx="246687" cy="1496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8BE6C33-E740-FC40-A977-E150AA9A4605}"/>
              </a:ext>
            </a:extLst>
          </p:cNvPr>
          <p:cNvCxnSpPr>
            <a:cxnSpLocks/>
          </p:cNvCxnSpPr>
          <p:nvPr/>
        </p:nvCxnSpPr>
        <p:spPr>
          <a:xfrm flipH="1" flipV="1">
            <a:off x="2890957" y="3775300"/>
            <a:ext cx="698023" cy="1496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90EA6B8-77A2-EA4B-B703-C5ED9D5382E8}"/>
              </a:ext>
            </a:extLst>
          </p:cNvPr>
          <p:cNvCxnSpPr>
            <a:cxnSpLocks/>
          </p:cNvCxnSpPr>
          <p:nvPr/>
        </p:nvCxnSpPr>
        <p:spPr>
          <a:xfrm flipH="1" flipV="1">
            <a:off x="2890957" y="3775300"/>
            <a:ext cx="1080113" cy="1496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38B7CFD-346D-414D-A4AC-DF1E1B8836E9}"/>
              </a:ext>
            </a:extLst>
          </p:cNvPr>
          <p:cNvSpPr txBox="1"/>
          <p:nvPr/>
        </p:nvSpPr>
        <p:spPr>
          <a:xfrm>
            <a:off x="1572689" y="4094935"/>
            <a:ext cx="543479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797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1E7216C-07F4-D446-B563-C5713BD860F6}"/>
              </a:ext>
            </a:extLst>
          </p:cNvPr>
          <p:cNvSpPr txBox="1"/>
          <p:nvPr/>
        </p:nvSpPr>
        <p:spPr>
          <a:xfrm>
            <a:off x="3753050" y="4094935"/>
            <a:ext cx="69565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797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8FE3AF9D-0034-BB48-8D80-5EEF7924A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749576"/>
              </p:ext>
            </p:extLst>
          </p:nvPr>
        </p:nvGraphicFramePr>
        <p:xfrm>
          <a:off x="2670777" y="3443851"/>
          <a:ext cx="461487" cy="459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487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4594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DCE73603-7DAB-214C-9191-92C8419239D0}"/>
              </a:ext>
            </a:extLst>
          </p:cNvPr>
          <p:cNvSpPr txBox="1"/>
          <p:nvPr/>
        </p:nvSpPr>
        <p:spPr>
          <a:xfrm>
            <a:off x="3132142" y="3380553"/>
            <a:ext cx="69565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797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9A3DC97-6FD7-3D44-A8F4-972C07178FC6}"/>
                  </a:ext>
                </a:extLst>
              </p:cNvPr>
              <p:cNvSpPr/>
              <p:nvPr/>
            </p:nvSpPr>
            <p:spPr>
              <a:xfrm>
                <a:off x="2666341" y="2678934"/>
                <a:ext cx="470357" cy="4594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sz="3200" i="1" dirty="0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9A3DC97-6FD7-3D44-A8F4-972C07178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6341" y="2678934"/>
                <a:ext cx="470357" cy="459473"/>
              </a:xfrm>
              <a:prstGeom prst="ellipse">
                <a:avLst/>
              </a:prstGeom>
              <a:blipFill>
                <a:blip r:embed="rId4"/>
                <a:stretch>
                  <a:fillRect l="-32500" t="-7692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134D0CD-BAC0-5F44-839E-0CBDCB88BB08}"/>
              </a:ext>
            </a:extLst>
          </p:cNvPr>
          <p:cNvCxnSpPr>
            <a:cxnSpLocks/>
            <a:stCxn id="70" idx="0"/>
            <a:endCxn id="72" idx="4"/>
          </p:cNvCxnSpPr>
          <p:nvPr/>
        </p:nvCxnSpPr>
        <p:spPr>
          <a:xfrm flipV="1">
            <a:off x="2901520" y="3138407"/>
            <a:ext cx="0" cy="305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8FE3AF9D-0034-BB48-8D80-5EEF7924A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157290"/>
              </p:ext>
            </p:extLst>
          </p:nvPr>
        </p:nvGraphicFramePr>
        <p:xfrm>
          <a:off x="2670777" y="1955143"/>
          <a:ext cx="461487" cy="459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487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4594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134D0CD-BAC0-5F44-839E-0CBDCB88BB08}"/>
              </a:ext>
            </a:extLst>
          </p:cNvPr>
          <p:cNvCxnSpPr>
            <a:cxnSpLocks/>
            <a:stCxn id="72" idx="0"/>
            <a:endCxn id="74" idx="2"/>
          </p:cNvCxnSpPr>
          <p:nvPr/>
        </p:nvCxnSpPr>
        <p:spPr>
          <a:xfrm flipV="1">
            <a:off x="2901520" y="2414616"/>
            <a:ext cx="0" cy="26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E73603-7DAB-214C-9191-92C8419239D0}"/>
                  </a:ext>
                </a:extLst>
              </p:cNvPr>
              <p:cNvSpPr txBox="1"/>
              <p:nvPr/>
            </p:nvSpPr>
            <p:spPr>
              <a:xfrm>
                <a:off x="3106155" y="1917959"/>
                <a:ext cx="482826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E73603-7DAB-214C-9191-92C841923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155" y="1917959"/>
                <a:ext cx="482826" cy="512576"/>
              </a:xfrm>
              <a:prstGeom prst="rect">
                <a:avLst/>
              </a:prstGeom>
              <a:blipFill>
                <a:blip r:embed="rId5"/>
                <a:stretch>
                  <a:fillRect l="-7692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0E6F50-36DB-D942-97C3-7F75BF273DCC}"/>
                  </a:ext>
                </a:extLst>
              </p:cNvPr>
              <p:cNvSpPr txBox="1"/>
              <p:nvPr/>
            </p:nvSpPr>
            <p:spPr>
              <a:xfrm>
                <a:off x="6456697" y="3199399"/>
                <a:ext cx="4707404" cy="7233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  <m:r>
                            <a:rPr lang="en-US" sz="2400" i="1" baseline="-25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0E6F50-36DB-D942-97C3-7F75BF273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697" y="3199399"/>
                <a:ext cx="4707404" cy="723340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ADD5459-198E-D54E-BAE1-DF9C3A863C43}"/>
                  </a:ext>
                </a:extLst>
              </p:cNvPr>
              <p:cNvSpPr txBox="1"/>
              <p:nvPr/>
            </p:nvSpPr>
            <p:spPr>
              <a:xfrm>
                <a:off x="6673502" y="5063638"/>
                <a:ext cx="370171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In logistic regression,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is a </a:t>
                </a:r>
              </a:p>
              <a:p>
                <a:r>
                  <a:rPr lang="en-US" sz="2400" dirty="0"/>
                  <a:t>vector of predictor variables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ADD5459-198E-D54E-BAE1-DF9C3A86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502" y="5063638"/>
                <a:ext cx="3701719" cy="830997"/>
              </a:xfrm>
              <a:prstGeom prst="rect">
                <a:avLst/>
              </a:prstGeom>
              <a:blipFill>
                <a:blip r:embed="rId7"/>
                <a:stretch>
                  <a:fillRect l="-2389" t="-3030" r="-136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4344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B458246D-1AA2-0B46-8422-C80506A22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554"/>
            <a:ext cx="10972800" cy="1143000"/>
          </a:xfrm>
        </p:spPr>
        <p:txBody>
          <a:bodyPr/>
          <a:lstStyle/>
          <a:p>
            <a:r>
              <a:rPr lang="en-US" dirty="0"/>
              <a:t>Two-Class Predictions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13A1C08-7264-534B-BF7D-B870FCECD83D}"/>
              </a:ext>
            </a:extLst>
          </p:cNvPr>
          <p:cNvCxnSpPr>
            <a:cxnSpLocks/>
          </p:cNvCxnSpPr>
          <p:nvPr/>
        </p:nvCxnSpPr>
        <p:spPr>
          <a:xfrm flipV="1">
            <a:off x="2611329" y="3174661"/>
            <a:ext cx="621783" cy="1496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134D0CD-BAC0-5F44-839E-0CBDCB88BB08}"/>
              </a:ext>
            </a:extLst>
          </p:cNvPr>
          <p:cNvCxnSpPr>
            <a:cxnSpLocks/>
          </p:cNvCxnSpPr>
          <p:nvPr/>
        </p:nvCxnSpPr>
        <p:spPr>
          <a:xfrm flipH="1" flipV="1">
            <a:off x="3233112" y="3174661"/>
            <a:ext cx="1557748" cy="14961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1DE7A53-058C-B347-BC25-AB052A7D272E}"/>
              </a:ext>
            </a:extLst>
          </p:cNvPr>
          <p:cNvCxnSpPr>
            <a:cxnSpLocks/>
          </p:cNvCxnSpPr>
          <p:nvPr/>
        </p:nvCxnSpPr>
        <p:spPr>
          <a:xfrm flipV="1">
            <a:off x="1767817" y="3174661"/>
            <a:ext cx="1465295" cy="1496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4049EAA-17DF-7E42-A394-6984E48ED682}"/>
              </a:ext>
            </a:extLst>
          </p:cNvPr>
          <p:cNvCxnSpPr>
            <a:cxnSpLocks/>
          </p:cNvCxnSpPr>
          <p:nvPr/>
        </p:nvCxnSpPr>
        <p:spPr>
          <a:xfrm flipV="1">
            <a:off x="2185444" y="3174661"/>
            <a:ext cx="1047668" cy="1496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28AE069-5836-464E-9C93-A719A0595B13}"/>
              </a:ext>
            </a:extLst>
          </p:cNvPr>
          <p:cNvCxnSpPr>
            <a:cxnSpLocks/>
          </p:cNvCxnSpPr>
          <p:nvPr/>
        </p:nvCxnSpPr>
        <p:spPr>
          <a:xfrm flipV="1">
            <a:off x="3074792" y="3174661"/>
            <a:ext cx="158320" cy="1496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C1F8BF20-364A-5843-8FD8-15161C5B5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130" y="4670817"/>
            <a:ext cx="3520249" cy="47343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7196F96-9B92-C84B-B33C-4585B8AE5240}"/>
              </a:ext>
            </a:extLst>
          </p:cNvPr>
          <p:cNvSpPr txBox="1"/>
          <p:nvPr/>
        </p:nvSpPr>
        <p:spPr>
          <a:xfrm>
            <a:off x="792976" y="4599383"/>
            <a:ext cx="702259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797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i1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E5E827C-A41C-9A41-A801-49CEF2580E6C}"/>
              </a:ext>
            </a:extLst>
          </p:cNvPr>
          <p:cNvSpPr txBox="1"/>
          <p:nvPr/>
        </p:nvSpPr>
        <p:spPr>
          <a:xfrm>
            <a:off x="5066431" y="4585195"/>
            <a:ext cx="817504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797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CAD43C3-5611-4743-9BA6-50F550926F4D}"/>
              </a:ext>
            </a:extLst>
          </p:cNvPr>
          <p:cNvCxnSpPr>
            <a:cxnSpLocks/>
          </p:cNvCxnSpPr>
          <p:nvPr/>
        </p:nvCxnSpPr>
        <p:spPr>
          <a:xfrm flipH="1" flipV="1">
            <a:off x="3233112" y="3174661"/>
            <a:ext cx="246687" cy="1496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8BE6C33-E740-FC40-A977-E150AA9A4605}"/>
              </a:ext>
            </a:extLst>
          </p:cNvPr>
          <p:cNvCxnSpPr>
            <a:cxnSpLocks/>
          </p:cNvCxnSpPr>
          <p:nvPr/>
        </p:nvCxnSpPr>
        <p:spPr>
          <a:xfrm flipH="1" flipV="1">
            <a:off x="3233112" y="3174661"/>
            <a:ext cx="698023" cy="1496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90EA6B8-77A2-EA4B-B703-C5ED9D5382E8}"/>
              </a:ext>
            </a:extLst>
          </p:cNvPr>
          <p:cNvCxnSpPr>
            <a:cxnSpLocks/>
          </p:cNvCxnSpPr>
          <p:nvPr/>
        </p:nvCxnSpPr>
        <p:spPr>
          <a:xfrm flipH="1" flipV="1">
            <a:off x="3233112" y="3174661"/>
            <a:ext cx="1080113" cy="14961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938B7CFD-346D-414D-A4AC-DF1E1B8836E9}"/>
              </a:ext>
            </a:extLst>
          </p:cNvPr>
          <p:cNvSpPr txBox="1"/>
          <p:nvPr/>
        </p:nvSpPr>
        <p:spPr>
          <a:xfrm>
            <a:off x="1914844" y="3494296"/>
            <a:ext cx="543479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797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1E7216C-07F4-D446-B563-C5713BD860F6}"/>
              </a:ext>
            </a:extLst>
          </p:cNvPr>
          <p:cNvSpPr txBox="1"/>
          <p:nvPr/>
        </p:nvSpPr>
        <p:spPr>
          <a:xfrm>
            <a:off x="4095205" y="3494296"/>
            <a:ext cx="69565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sz="2797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8FE3AF9D-0034-BB48-8D80-5EEF7924A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386459"/>
              </p:ext>
            </p:extLst>
          </p:nvPr>
        </p:nvGraphicFramePr>
        <p:xfrm>
          <a:off x="3012932" y="2843212"/>
          <a:ext cx="461487" cy="459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487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4594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DCE73603-7DAB-214C-9191-92C8419239D0}"/>
              </a:ext>
            </a:extLst>
          </p:cNvPr>
          <p:cNvSpPr txBox="1"/>
          <p:nvPr/>
        </p:nvSpPr>
        <p:spPr>
          <a:xfrm>
            <a:off x="3474297" y="2779914"/>
            <a:ext cx="69565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sz="2797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9A3DC97-6FD7-3D44-A8F4-972C07178FC6}"/>
                  </a:ext>
                </a:extLst>
              </p:cNvPr>
              <p:cNvSpPr/>
              <p:nvPr/>
            </p:nvSpPr>
            <p:spPr>
              <a:xfrm>
                <a:off x="3008496" y="2078295"/>
                <a:ext cx="470357" cy="4594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sz="3200" i="1" dirty="0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A9A3DC97-6FD7-3D44-A8F4-972C07178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496" y="2078295"/>
                <a:ext cx="470357" cy="459473"/>
              </a:xfrm>
              <a:prstGeom prst="ellipse">
                <a:avLst/>
              </a:prstGeom>
              <a:blipFill>
                <a:blip r:embed="rId4"/>
                <a:stretch>
                  <a:fillRect l="-32500" t="-7692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134D0CD-BAC0-5F44-839E-0CBDCB88BB08}"/>
              </a:ext>
            </a:extLst>
          </p:cNvPr>
          <p:cNvCxnSpPr>
            <a:cxnSpLocks/>
            <a:stCxn id="70" idx="0"/>
            <a:endCxn id="72" idx="4"/>
          </p:cNvCxnSpPr>
          <p:nvPr/>
        </p:nvCxnSpPr>
        <p:spPr>
          <a:xfrm flipV="1">
            <a:off x="3243675" y="2537768"/>
            <a:ext cx="0" cy="305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8FE3AF9D-0034-BB48-8D80-5EEF7924A8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519597"/>
              </p:ext>
            </p:extLst>
          </p:nvPr>
        </p:nvGraphicFramePr>
        <p:xfrm>
          <a:off x="3012932" y="1354504"/>
          <a:ext cx="461487" cy="459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487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4594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134D0CD-BAC0-5F44-839E-0CBDCB88BB08}"/>
              </a:ext>
            </a:extLst>
          </p:cNvPr>
          <p:cNvCxnSpPr>
            <a:cxnSpLocks/>
            <a:stCxn id="72" idx="0"/>
            <a:endCxn id="74" idx="2"/>
          </p:cNvCxnSpPr>
          <p:nvPr/>
        </p:nvCxnSpPr>
        <p:spPr>
          <a:xfrm flipV="1">
            <a:off x="3243675" y="1813977"/>
            <a:ext cx="0" cy="2643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E73603-7DAB-214C-9191-92C8419239D0}"/>
                  </a:ext>
                </a:extLst>
              </p:cNvPr>
              <p:cNvSpPr txBox="1"/>
              <p:nvPr/>
            </p:nvSpPr>
            <p:spPr>
              <a:xfrm>
                <a:off x="3448310" y="1317320"/>
                <a:ext cx="482826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E73603-7DAB-214C-9191-92C841923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310" y="1317320"/>
                <a:ext cx="482826" cy="512576"/>
              </a:xfrm>
              <a:prstGeom prst="rect">
                <a:avLst/>
              </a:prstGeom>
              <a:blipFill>
                <a:blip r:embed="rId5"/>
                <a:stretch>
                  <a:fillRect l="-7692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0E6F50-36DB-D942-97C3-7F75BF273DCC}"/>
                  </a:ext>
                </a:extLst>
              </p:cNvPr>
              <p:cNvSpPr txBox="1"/>
              <p:nvPr/>
            </p:nvSpPr>
            <p:spPr>
              <a:xfrm>
                <a:off x="6456697" y="3199399"/>
                <a:ext cx="4707404" cy="7233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  <m:r>
                            <a:rPr lang="en-US" sz="2400" i="1" baseline="-25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B0E6F50-36DB-D942-97C3-7F75BF273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697" y="3199399"/>
                <a:ext cx="4707404" cy="723340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ADD5459-198E-D54E-BAE1-DF9C3A863C43}"/>
                  </a:ext>
                </a:extLst>
              </p:cNvPr>
              <p:cNvSpPr txBox="1"/>
              <p:nvPr/>
            </p:nvSpPr>
            <p:spPr>
              <a:xfrm>
                <a:off x="6612089" y="4970763"/>
                <a:ext cx="563936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When identifying diabetic retinopathy, </a:t>
                </a:r>
              </a:p>
              <a:p>
                <a:r>
                  <a:rPr lang="en-US" sz="2400" dirty="0"/>
                  <a:t>consider</a:t>
                </a:r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𝜔</a:t>
                </a:r>
                <a14:m>
                  <m:oMath xmlns:m="http://schemas.openxmlformats.org/officeDocument/2006/math"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, a vector of high-level features</a:t>
                </a:r>
              </a:p>
              <a:p>
                <a:r>
                  <a:rPr lang="en-US" sz="2400" dirty="0"/>
                  <a:t>extracted by the CNN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ADD5459-198E-D54E-BAE1-DF9C3A863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089" y="4970763"/>
                <a:ext cx="5639364" cy="1200329"/>
              </a:xfrm>
              <a:prstGeom prst="rect">
                <a:avLst/>
              </a:prstGeom>
              <a:blipFill>
                <a:blip r:embed="rId7"/>
                <a:stretch>
                  <a:fillRect l="-1573" t="-3125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7A59307-78F4-3244-A87D-B1D1E0D2C693}"/>
              </a:ext>
            </a:extLst>
          </p:cNvPr>
          <p:cNvCxnSpPr>
            <a:cxnSpLocks/>
          </p:cNvCxnSpPr>
          <p:nvPr/>
        </p:nvCxnSpPr>
        <p:spPr>
          <a:xfrm flipH="1" flipV="1">
            <a:off x="5041379" y="5099610"/>
            <a:ext cx="934338" cy="662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E7F11AA3-588F-704C-96CF-6B7327DB761B}"/>
              </a:ext>
            </a:extLst>
          </p:cNvPr>
          <p:cNvSpPr/>
          <p:nvPr/>
        </p:nvSpPr>
        <p:spPr>
          <a:xfrm>
            <a:off x="497292" y="5556108"/>
            <a:ext cx="5611091" cy="7225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Convolutional Neural Network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14705A-4C98-DF41-BAE2-1E6F91B8F407}"/>
              </a:ext>
            </a:extLst>
          </p:cNvPr>
          <p:cNvCxnSpPr>
            <a:cxnSpLocks/>
          </p:cNvCxnSpPr>
          <p:nvPr/>
        </p:nvCxnSpPr>
        <p:spPr>
          <a:xfrm flipV="1">
            <a:off x="586793" y="5099610"/>
            <a:ext cx="967604" cy="698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9215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58EF3E2-6847-284D-BB65-B88C3B672924}"/>
              </a:ext>
            </a:extLst>
          </p:cNvPr>
          <p:cNvCxnSpPr/>
          <p:nvPr/>
        </p:nvCxnSpPr>
        <p:spPr>
          <a:xfrm flipV="1">
            <a:off x="5278371" y="4093242"/>
            <a:ext cx="2768431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A1F2B51-84A1-7D43-8BDD-217DB02F9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624692"/>
              </p:ext>
            </p:extLst>
          </p:nvPr>
        </p:nvGraphicFramePr>
        <p:xfrm>
          <a:off x="8046802" y="3724512"/>
          <a:ext cx="2105739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739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Image Label?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(1000 classes)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38BBB87C-F1CE-594D-9B71-878534D4260F}"/>
              </a:ext>
            </a:extLst>
          </p:cNvPr>
          <p:cNvSpPr txBox="1">
            <a:spLocks/>
          </p:cNvSpPr>
          <p:nvPr/>
        </p:nvSpPr>
        <p:spPr>
          <a:xfrm>
            <a:off x="0" y="146960"/>
            <a:ext cx="12192000" cy="1518557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1A57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Classifier Output: </a:t>
            </a:r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1A57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Multi-Class (</a:t>
            </a:r>
            <a:r>
              <a:rPr lang="en-US" sz="4800" dirty="0"/>
              <a:t>ImageNet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1A57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)</a:t>
            </a:r>
          </a:p>
        </p:txBody>
      </p:sp>
      <p:pic>
        <p:nvPicPr>
          <p:cNvPr id="9" name="Picture 6" descr="Image result for lily">
            <a:extLst>
              <a:ext uri="{FF2B5EF4-FFF2-40B4-BE49-F238E27FC236}">
                <a16:creationId xmlns:a16="http://schemas.microsoft.com/office/drawing/2014/main" id="{FC2EED87-A61B-834A-8CBE-A10F52566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564" y="2617838"/>
            <a:ext cx="2950807" cy="295080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01599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B458246D-1AA2-0B46-8422-C80506A22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28" y="12543"/>
            <a:ext cx="10972800" cy="844816"/>
          </a:xfrm>
        </p:spPr>
        <p:txBody>
          <a:bodyPr>
            <a:normAutofit/>
          </a:bodyPr>
          <a:lstStyle/>
          <a:p>
            <a:r>
              <a:rPr lang="en-US" sz="4800" dirty="0"/>
              <a:t>Multi-Class Predictions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1F8BF20-364A-5843-8FD8-15161C5B5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557" y="4769382"/>
            <a:ext cx="3520249" cy="47343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7196F96-9B92-C84B-B33C-4585B8AE5240}"/>
              </a:ext>
            </a:extLst>
          </p:cNvPr>
          <p:cNvSpPr txBox="1"/>
          <p:nvPr/>
        </p:nvSpPr>
        <p:spPr>
          <a:xfrm>
            <a:off x="831097" y="4724619"/>
            <a:ext cx="681962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797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i1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E5E827C-A41C-9A41-A801-49CEF2580E6C}"/>
              </a:ext>
            </a:extLst>
          </p:cNvPr>
          <p:cNvSpPr txBox="1"/>
          <p:nvPr/>
        </p:nvSpPr>
        <p:spPr>
          <a:xfrm>
            <a:off x="6238664" y="4724619"/>
            <a:ext cx="940432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797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E73603-7DAB-214C-9191-92C8419239D0}"/>
                  </a:ext>
                </a:extLst>
              </p:cNvPr>
              <p:cNvSpPr txBox="1"/>
              <p:nvPr/>
            </p:nvSpPr>
            <p:spPr>
              <a:xfrm>
                <a:off x="5622250" y="1275824"/>
                <a:ext cx="482826" cy="541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,1000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E73603-7DAB-214C-9191-92C841923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250" y="1275824"/>
                <a:ext cx="482826" cy="541367"/>
              </a:xfrm>
              <a:prstGeom prst="rect">
                <a:avLst/>
              </a:prstGeom>
              <a:blipFill>
                <a:blip r:embed="rId4"/>
                <a:stretch>
                  <a:fillRect l="-5128" r="-12820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801085B2-EB13-C34A-B959-CD7E5A038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26" y="1375482"/>
            <a:ext cx="3520249" cy="473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DE4584-0E35-9548-AC03-C581653B9CE6}"/>
                  </a:ext>
                </a:extLst>
              </p:cNvPr>
              <p:cNvSpPr txBox="1"/>
              <p:nvPr/>
            </p:nvSpPr>
            <p:spPr>
              <a:xfrm>
                <a:off x="1579418" y="1290219"/>
                <a:ext cx="482826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DE4584-0E35-9548-AC03-C581653B9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18" y="1290219"/>
                <a:ext cx="482826" cy="512576"/>
              </a:xfrm>
              <a:prstGeom prst="rect">
                <a:avLst/>
              </a:prstGeom>
              <a:blipFill>
                <a:blip r:embed="rId5"/>
                <a:stretch>
                  <a:fillRect l="-5128" r="-23077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80B622D-D422-F249-A5AA-83098406A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26" y="3087791"/>
            <a:ext cx="3520249" cy="473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4961CA-FA4C-2149-913C-4B0BDA31DE83}"/>
                  </a:ext>
                </a:extLst>
              </p:cNvPr>
              <p:cNvSpPr txBox="1"/>
              <p:nvPr/>
            </p:nvSpPr>
            <p:spPr>
              <a:xfrm>
                <a:off x="5622250" y="2984467"/>
                <a:ext cx="482826" cy="541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,1000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4961CA-FA4C-2149-913C-4B0BDA31D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250" y="2984467"/>
                <a:ext cx="482826" cy="541367"/>
              </a:xfrm>
              <a:prstGeom prst="rect">
                <a:avLst/>
              </a:prstGeom>
              <a:blipFill>
                <a:blip r:embed="rId6"/>
                <a:stretch>
                  <a:fillRect r="-123077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39107C-088C-2346-A706-ED9E58574C4C}"/>
                  </a:ext>
                </a:extLst>
              </p:cNvPr>
              <p:cNvSpPr txBox="1"/>
              <p:nvPr/>
            </p:nvSpPr>
            <p:spPr>
              <a:xfrm>
                <a:off x="1579418" y="2984467"/>
                <a:ext cx="482826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39107C-088C-2346-A706-ED9E58574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18" y="2984467"/>
                <a:ext cx="482826" cy="512576"/>
              </a:xfrm>
              <a:prstGeom prst="rect">
                <a:avLst/>
              </a:prstGeom>
              <a:blipFill>
                <a:blip r:embed="rId7"/>
                <a:stretch>
                  <a:fillRect r="-1794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B20E65-9BF4-DF4A-9FE0-0B50D738EDD7}"/>
              </a:ext>
            </a:extLst>
          </p:cNvPr>
          <p:cNvCxnSpPr>
            <a:cxnSpLocks/>
          </p:cNvCxnSpPr>
          <p:nvPr/>
        </p:nvCxnSpPr>
        <p:spPr>
          <a:xfrm flipV="1">
            <a:off x="1445557" y="3561230"/>
            <a:ext cx="651169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C4AC1B-9E2D-1245-B7BA-2E8FFAABB649}"/>
              </a:ext>
            </a:extLst>
          </p:cNvPr>
          <p:cNvCxnSpPr>
            <a:cxnSpLocks/>
          </p:cNvCxnSpPr>
          <p:nvPr/>
        </p:nvCxnSpPr>
        <p:spPr>
          <a:xfrm flipH="1" flipV="1">
            <a:off x="5580267" y="3561230"/>
            <a:ext cx="688487" cy="1244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9BF8AC-6748-1243-A92A-F45107AA3FF1}"/>
              </a:ext>
            </a:extLst>
          </p:cNvPr>
          <p:cNvCxnSpPr>
            <a:cxnSpLocks/>
          </p:cNvCxnSpPr>
          <p:nvPr/>
        </p:nvCxnSpPr>
        <p:spPr>
          <a:xfrm flipV="1">
            <a:off x="3413529" y="3738446"/>
            <a:ext cx="824089" cy="564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F78E3F-F50A-F14F-989A-70266DDCAFFF}"/>
              </a:ext>
            </a:extLst>
          </p:cNvPr>
          <p:cNvCxnSpPr>
            <a:cxnSpLocks/>
          </p:cNvCxnSpPr>
          <p:nvPr/>
        </p:nvCxnSpPr>
        <p:spPr>
          <a:xfrm flipH="1" flipV="1">
            <a:off x="3413529" y="3738446"/>
            <a:ext cx="824089" cy="564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025036-B7B2-5943-A4E2-F9A3A5D458DB}"/>
              </a:ext>
            </a:extLst>
          </p:cNvPr>
          <p:cNvCxnSpPr>
            <a:cxnSpLocks/>
          </p:cNvCxnSpPr>
          <p:nvPr/>
        </p:nvCxnSpPr>
        <p:spPr>
          <a:xfrm flipV="1">
            <a:off x="2769079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26363E-1454-2F4E-ACCC-CB11AC86D04A}"/>
              </a:ext>
            </a:extLst>
          </p:cNvPr>
          <p:cNvCxnSpPr>
            <a:cxnSpLocks/>
          </p:cNvCxnSpPr>
          <p:nvPr/>
        </p:nvCxnSpPr>
        <p:spPr>
          <a:xfrm flipV="1">
            <a:off x="2311879" y="1879639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D501B4-8937-7E4A-9480-2A86823B2818}"/>
              </a:ext>
            </a:extLst>
          </p:cNvPr>
          <p:cNvCxnSpPr>
            <a:cxnSpLocks/>
          </p:cNvCxnSpPr>
          <p:nvPr/>
        </p:nvCxnSpPr>
        <p:spPr>
          <a:xfrm flipV="1">
            <a:off x="3199385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747467-F4AF-CF41-81DA-83589BF45431}"/>
              </a:ext>
            </a:extLst>
          </p:cNvPr>
          <p:cNvCxnSpPr>
            <a:cxnSpLocks/>
          </p:cNvCxnSpPr>
          <p:nvPr/>
        </p:nvCxnSpPr>
        <p:spPr>
          <a:xfrm flipV="1">
            <a:off x="3602797" y="1879639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1946F2-1995-024D-A1ED-BDC18B7CF838}"/>
              </a:ext>
            </a:extLst>
          </p:cNvPr>
          <p:cNvCxnSpPr>
            <a:cxnSpLocks/>
          </p:cNvCxnSpPr>
          <p:nvPr/>
        </p:nvCxnSpPr>
        <p:spPr>
          <a:xfrm flipV="1">
            <a:off x="4042068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FA2244-DCE0-2D42-ACC8-128F3B5A27AA}"/>
              </a:ext>
            </a:extLst>
          </p:cNvPr>
          <p:cNvCxnSpPr>
            <a:cxnSpLocks/>
          </p:cNvCxnSpPr>
          <p:nvPr/>
        </p:nvCxnSpPr>
        <p:spPr>
          <a:xfrm flipV="1">
            <a:off x="4463408" y="1854445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D610DA-166B-514D-9BDF-5407808F654D}"/>
              </a:ext>
            </a:extLst>
          </p:cNvPr>
          <p:cNvCxnSpPr>
            <a:cxnSpLocks/>
          </p:cNvCxnSpPr>
          <p:nvPr/>
        </p:nvCxnSpPr>
        <p:spPr>
          <a:xfrm flipV="1">
            <a:off x="4902679" y="1854445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673F277-4664-AC4B-92AC-28998B46ABFE}"/>
              </a:ext>
            </a:extLst>
          </p:cNvPr>
          <p:cNvCxnSpPr>
            <a:cxnSpLocks/>
          </p:cNvCxnSpPr>
          <p:nvPr/>
        </p:nvCxnSpPr>
        <p:spPr>
          <a:xfrm flipV="1">
            <a:off x="5341950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1720ED2-257C-C84E-9E7E-FDC1DCAEAC6D}"/>
                  </a:ext>
                </a:extLst>
              </p:cNvPr>
              <p:cNvSpPr/>
              <p:nvPr/>
            </p:nvSpPr>
            <p:spPr>
              <a:xfrm>
                <a:off x="1820831" y="2072044"/>
                <a:ext cx="4015304" cy="80809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baseline="-25000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 dirty="0" err="1" smtClean="0"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baseline="-25000" dirty="0" err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1720ED2-257C-C84E-9E7E-FDC1DCAEA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831" y="2072044"/>
                <a:ext cx="4015304" cy="80809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B26E08-2C26-4E4E-8B2E-D532155E0B33}"/>
              </a:ext>
            </a:extLst>
          </p:cNvPr>
          <p:cNvCxnSpPr>
            <a:cxnSpLocks/>
            <a:stCxn id="6" idx="6"/>
          </p:cNvCxnSpPr>
          <p:nvPr/>
        </p:nvCxnSpPr>
        <p:spPr>
          <a:xfrm flipH="1" flipV="1">
            <a:off x="6238664" y="5242822"/>
            <a:ext cx="423730" cy="637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B7F0B18A-C3E3-8943-A4AC-A33131E3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505" y="4769382"/>
            <a:ext cx="3520249" cy="473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3D6AB3-7734-C94F-8913-1BDFCF35DA22}"/>
              </a:ext>
            </a:extLst>
          </p:cNvPr>
          <p:cNvSpPr txBox="1"/>
          <p:nvPr/>
        </p:nvSpPr>
        <p:spPr>
          <a:xfrm>
            <a:off x="3043774" y="4355287"/>
            <a:ext cx="1626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fully connected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69BCB9-5B2C-0B46-A7F8-E0B683048604}"/>
              </a:ext>
            </a:extLst>
          </p:cNvPr>
          <p:cNvSpPr/>
          <p:nvPr/>
        </p:nvSpPr>
        <p:spPr>
          <a:xfrm>
            <a:off x="1051303" y="5518676"/>
            <a:ext cx="5611091" cy="7225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Convolutional Neural Network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C726CB-C243-7C4E-B8A4-839E7ECEA5AB}"/>
              </a:ext>
            </a:extLst>
          </p:cNvPr>
          <p:cNvCxnSpPr>
            <a:cxnSpLocks/>
            <a:stCxn id="6" idx="2"/>
          </p:cNvCxnSpPr>
          <p:nvPr/>
        </p:nvCxnSpPr>
        <p:spPr>
          <a:xfrm flipV="1">
            <a:off x="1051303" y="5242822"/>
            <a:ext cx="394254" cy="637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A80717-6A3A-6E4B-BB90-A0B5C080382A}"/>
                  </a:ext>
                </a:extLst>
              </p:cNvPr>
              <p:cNvSpPr txBox="1"/>
              <p:nvPr/>
            </p:nvSpPr>
            <p:spPr>
              <a:xfrm>
                <a:off x="7518839" y="5316567"/>
                <a:ext cx="452463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𝜔</a:t>
                </a:r>
                <a14:m>
                  <m:oMath xmlns:m="http://schemas.openxmlformats.org/officeDocument/2006/math"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is a vector of high-level features</a:t>
                </a:r>
              </a:p>
              <a:p>
                <a:r>
                  <a:rPr lang="en-US" sz="2400" dirty="0"/>
                  <a:t>extracted by the CNN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A80717-6A3A-6E4B-BB90-A0B5C0803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839" y="5316567"/>
                <a:ext cx="4524637" cy="830997"/>
              </a:xfrm>
              <a:prstGeom prst="rect">
                <a:avLst/>
              </a:prstGeom>
              <a:blipFill>
                <a:blip r:embed="rId9"/>
                <a:stretch>
                  <a:fillRect l="-1961" t="-6061" r="-112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717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B458246D-1AA2-0B46-8422-C80506A22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28" y="12543"/>
            <a:ext cx="10972800" cy="844816"/>
          </a:xfrm>
        </p:spPr>
        <p:txBody>
          <a:bodyPr>
            <a:normAutofit/>
          </a:bodyPr>
          <a:lstStyle/>
          <a:p>
            <a:r>
              <a:rPr lang="en-US" sz="4800" dirty="0"/>
              <a:t>Multi-Class Predictions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1F8BF20-364A-5843-8FD8-15161C5B5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557" y="4769382"/>
            <a:ext cx="3520249" cy="47343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7196F96-9B92-C84B-B33C-4585B8AE5240}"/>
              </a:ext>
            </a:extLst>
          </p:cNvPr>
          <p:cNvSpPr txBox="1"/>
          <p:nvPr/>
        </p:nvSpPr>
        <p:spPr>
          <a:xfrm>
            <a:off x="831097" y="4724619"/>
            <a:ext cx="681962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797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i1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E5E827C-A41C-9A41-A801-49CEF2580E6C}"/>
              </a:ext>
            </a:extLst>
          </p:cNvPr>
          <p:cNvSpPr txBox="1"/>
          <p:nvPr/>
        </p:nvSpPr>
        <p:spPr>
          <a:xfrm>
            <a:off x="6238664" y="4724619"/>
            <a:ext cx="940432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797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E73603-7DAB-214C-9191-92C8419239D0}"/>
                  </a:ext>
                </a:extLst>
              </p:cNvPr>
              <p:cNvSpPr txBox="1"/>
              <p:nvPr/>
            </p:nvSpPr>
            <p:spPr>
              <a:xfrm>
                <a:off x="5622250" y="1275824"/>
                <a:ext cx="482826" cy="541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,1000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E73603-7DAB-214C-9191-92C841923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250" y="1275824"/>
                <a:ext cx="482826" cy="541367"/>
              </a:xfrm>
              <a:prstGeom prst="rect">
                <a:avLst/>
              </a:prstGeom>
              <a:blipFill>
                <a:blip r:embed="rId4"/>
                <a:stretch>
                  <a:fillRect l="-5128" r="-12820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801085B2-EB13-C34A-B959-CD7E5A038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26" y="1375482"/>
            <a:ext cx="3520249" cy="473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DE4584-0E35-9548-AC03-C581653B9CE6}"/>
                  </a:ext>
                </a:extLst>
              </p:cNvPr>
              <p:cNvSpPr txBox="1"/>
              <p:nvPr/>
            </p:nvSpPr>
            <p:spPr>
              <a:xfrm>
                <a:off x="1579418" y="1290219"/>
                <a:ext cx="482826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DE4584-0E35-9548-AC03-C581653B9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18" y="1290219"/>
                <a:ext cx="482826" cy="512576"/>
              </a:xfrm>
              <a:prstGeom prst="rect">
                <a:avLst/>
              </a:prstGeom>
              <a:blipFill>
                <a:blip r:embed="rId5"/>
                <a:stretch>
                  <a:fillRect l="-5128" r="-23077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80B622D-D422-F249-A5AA-83098406A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26" y="3087791"/>
            <a:ext cx="3520249" cy="473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4961CA-FA4C-2149-913C-4B0BDA31DE83}"/>
                  </a:ext>
                </a:extLst>
              </p:cNvPr>
              <p:cNvSpPr txBox="1"/>
              <p:nvPr/>
            </p:nvSpPr>
            <p:spPr>
              <a:xfrm>
                <a:off x="5622250" y="2984467"/>
                <a:ext cx="482826" cy="541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,1000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4961CA-FA4C-2149-913C-4B0BDA31D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250" y="2984467"/>
                <a:ext cx="482826" cy="541367"/>
              </a:xfrm>
              <a:prstGeom prst="rect">
                <a:avLst/>
              </a:prstGeom>
              <a:blipFill>
                <a:blip r:embed="rId6"/>
                <a:stretch>
                  <a:fillRect r="-123077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39107C-088C-2346-A706-ED9E58574C4C}"/>
                  </a:ext>
                </a:extLst>
              </p:cNvPr>
              <p:cNvSpPr txBox="1"/>
              <p:nvPr/>
            </p:nvSpPr>
            <p:spPr>
              <a:xfrm>
                <a:off x="1579418" y="2984467"/>
                <a:ext cx="482826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39107C-088C-2346-A706-ED9E58574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18" y="2984467"/>
                <a:ext cx="482826" cy="512576"/>
              </a:xfrm>
              <a:prstGeom prst="rect">
                <a:avLst/>
              </a:prstGeom>
              <a:blipFill>
                <a:blip r:embed="rId7"/>
                <a:stretch>
                  <a:fillRect r="-1794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B20E65-9BF4-DF4A-9FE0-0B50D738EDD7}"/>
              </a:ext>
            </a:extLst>
          </p:cNvPr>
          <p:cNvCxnSpPr>
            <a:cxnSpLocks/>
          </p:cNvCxnSpPr>
          <p:nvPr/>
        </p:nvCxnSpPr>
        <p:spPr>
          <a:xfrm flipV="1">
            <a:off x="1445557" y="3561230"/>
            <a:ext cx="651169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C4AC1B-9E2D-1245-B7BA-2E8FFAABB649}"/>
              </a:ext>
            </a:extLst>
          </p:cNvPr>
          <p:cNvCxnSpPr>
            <a:cxnSpLocks/>
          </p:cNvCxnSpPr>
          <p:nvPr/>
        </p:nvCxnSpPr>
        <p:spPr>
          <a:xfrm flipH="1" flipV="1">
            <a:off x="5580267" y="3561230"/>
            <a:ext cx="688487" cy="1244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9BF8AC-6748-1243-A92A-F45107AA3FF1}"/>
              </a:ext>
            </a:extLst>
          </p:cNvPr>
          <p:cNvCxnSpPr>
            <a:cxnSpLocks/>
          </p:cNvCxnSpPr>
          <p:nvPr/>
        </p:nvCxnSpPr>
        <p:spPr>
          <a:xfrm flipV="1">
            <a:off x="3413529" y="3738446"/>
            <a:ext cx="824089" cy="564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F78E3F-F50A-F14F-989A-70266DDCAFFF}"/>
              </a:ext>
            </a:extLst>
          </p:cNvPr>
          <p:cNvCxnSpPr>
            <a:cxnSpLocks/>
          </p:cNvCxnSpPr>
          <p:nvPr/>
        </p:nvCxnSpPr>
        <p:spPr>
          <a:xfrm flipH="1" flipV="1">
            <a:off x="3413529" y="3738446"/>
            <a:ext cx="824089" cy="564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025036-B7B2-5943-A4E2-F9A3A5D458DB}"/>
              </a:ext>
            </a:extLst>
          </p:cNvPr>
          <p:cNvCxnSpPr>
            <a:cxnSpLocks/>
          </p:cNvCxnSpPr>
          <p:nvPr/>
        </p:nvCxnSpPr>
        <p:spPr>
          <a:xfrm flipV="1">
            <a:off x="2769079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26363E-1454-2F4E-ACCC-CB11AC86D04A}"/>
              </a:ext>
            </a:extLst>
          </p:cNvPr>
          <p:cNvCxnSpPr>
            <a:cxnSpLocks/>
          </p:cNvCxnSpPr>
          <p:nvPr/>
        </p:nvCxnSpPr>
        <p:spPr>
          <a:xfrm flipV="1">
            <a:off x="2311879" y="1879639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D501B4-8937-7E4A-9480-2A86823B2818}"/>
              </a:ext>
            </a:extLst>
          </p:cNvPr>
          <p:cNvCxnSpPr>
            <a:cxnSpLocks/>
          </p:cNvCxnSpPr>
          <p:nvPr/>
        </p:nvCxnSpPr>
        <p:spPr>
          <a:xfrm flipV="1">
            <a:off x="3199385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747467-F4AF-CF41-81DA-83589BF45431}"/>
              </a:ext>
            </a:extLst>
          </p:cNvPr>
          <p:cNvCxnSpPr>
            <a:cxnSpLocks/>
          </p:cNvCxnSpPr>
          <p:nvPr/>
        </p:nvCxnSpPr>
        <p:spPr>
          <a:xfrm flipV="1">
            <a:off x="3602797" y="1879639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1946F2-1995-024D-A1ED-BDC18B7CF838}"/>
              </a:ext>
            </a:extLst>
          </p:cNvPr>
          <p:cNvCxnSpPr>
            <a:cxnSpLocks/>
          </p:cNvCxnSpPr>
          <p:nvPr/>
        </p:nvCxnSpPr>
        <p:spPr>
          <a:xfrm flipV="1">
            <a:off x="4042068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FA2244-DCE0-2D42-ACC8-128F3B5A27AA}"/>
              </a:ext>
            </a:extLst>
          </p:cNvPr>
          <p:cNvCxnSpPr>
            <a:cxnSpLocks/>
          </p:cNvCxnSpPr>
          <p:nvPr/>
        </p:nvCxnSpPr>
        <p:spPr>
          <a:xfrm flipV="1">
            <a:off x="4463408" y="1854445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D610DA-166B-514D-9BDF-5407808F654D}"/>
              </a:ext>
            </a:extLst>
          </p:cNvPr>
          <p:cNvCxnSpPr>
            <a:cxnSpLocks/>
          </p:cNvCxnSpPr>
          <p:nvPr/>
        </p:nvCxnSpPr>
        <p:spPr>
          <a:xfrm flipV="1">
            <a:off x="4902679" y="1854445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673F277-4664-AC4B-92AC-28998B46ABFE}"/>
              </a:ext>
            </a:extLst>
          </p:cNvPr>
          <p:cNvCxnSpPr>
            <a:cxnSpLocks/>
          </p:cNvCxnSpPr>
          <p:nvPr/>
        </p:nvCxnSpPr>
        <p:spPr>
          <a:xfrm flipV="1">
            <a:off x="5341950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1720ED2-257C-C84E-9E7E-FDC1DCAEAC6D}"/>
                  </a:ext>
                </a:extLst>
              </p:cNvPr>
              <p:cNvSpPr/>
              <p:nvPr/>
            </p:nvSpPr>
            <p:spPr>
              <a:xfrm>
                <a:off x="1820831" y="2072044"/>
                <a:ext cx="4015304" cy="80809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baseline="-25000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 dirty="0" err="1" smtClean="0"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baseline="-25000" dirty="0" err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1720ED2-257C-C84E-9E7E-FDC1DCAEA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831" y="2072044"/>
                <a:ext cx="4015304" cy="80809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B26E08-2C26-4E4E-8B2E-D532155E0B33}"/>
              </a:ext>
            </a:extLst>
          </p:cNvPr>
          <p:cNvCxnSpPr>
            <a:cxnSpLocks/>
            <a:stCxn id="6" idx="6"/>
          </p:cNvCxnSpPr>
          <p:nvPr/>
        </p:nvCxnSpPr>
        <p:spPr>
          <a:xfrm flipH="1" flipV="1">
            <a:off x="6238664" y="5242822"/>
            <a:ext cx="423730" cy="637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B7F0B18A-C3E3-8943-A4AC-A33131E3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505" y="4769382"/>
            <a:ext cx="3520249" cy="473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3D6AB3-7734-C94F-8913-1BDFCF35DA22}"/>
              </a:ext>
            </a:extLst>
          </p:cNvPr>
          <p:cNvSpPr txBox="1"/>
          <p:nvPr/>
        </p:nvSpPr>
        <p:spPr>
          <a:xfrm>
            <a:off x="3043774" y="4355287"/>
            <a:ext cx="1626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fully connected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69BCB9-5B2C-0B46-A7F8-E0B683048604}"/>
              </a:ext>
            </a:extLst>
          </p:cNvPr>
          <p:cNvSpPr/>
          <p:nvPr/>
        </p:nvSpPr>
        <p:spPr>
          <a:xfrm>
            <a:off x="1051303" y="5518676"/>
            <a:ext cx="5611091" cy="7225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Convolutional Neural Network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C726CB-C243-7C4E-B8A4-839E7ECEA5AB}"/>
              </a:ext>
            </a:extLst>
          </p:cNvPr>
          <p:cNvCxnSpPr>
            <a:cxnSpLocks/>
            <a:stCxn id="6" idx="2"/>
          </p:cNvCxnSpPr>
          <p:nvPr/>
        </p:nvCxnSpPr>
        <p:spPr>
          <a:xfrm flipV="1">
            <a:off x="1051303" y="5242822"/>
            <a:ext cx="394254" cy="637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A80717-6A3A-6E4B-BB90-A0B5C080382A}"/>
                  </a:ext>
                </a:extLst>
              </p:cNvPr>
              <p:cNvSpPr txBox="1"/>
              <p:nvPr/>
            </p:nvSpPr>
            <p:spPr>
              <a:xfrm>
                <a:off x="7518839" y="5316567"/>
                <a:ext cx="452463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𝜔</a:t>
                </a:r>
                <a14:m>
                  <m:oMath xmlns:m="http://schemas.openxmlformats.org/officeDocument/2006/math"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is a vector of high-level features</a:t>
                </a:r>
              </a:p>
              <a:p>
                <a:r>
                  <a:rPr lang="en-US" sz="2400" dirty="0"/>
                  <a:t>extracted by the CNN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A80717-6A3A-6E4B-BB90-A0B5C0803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839" y="5316567"/>
                <a:ext cx="4524637" cy="830997"/>
              </a:xfrm>
              <a:prstGeom prst="rect">
                <a:avLst/>
              </a:prstGeom>
              <a:blipFill>
                <a:blip r:embed="rId9"/>
                <a:stretch>
                  <a:fillRect l="-1961" t="-6061" r="-112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463DB4-26EF-DD45-87A2-1A21EA9B3E28}"/>
                  </a:ext>
                </a:extLst>
              </p:cNvPr>
              <p:cNvSpPr txBox="1"/>
              <p:nvPr/>
            </p:nvSpPr>
            <p:spPr>
              <a:xfrm>
                <a:off x="7042439" y="942816"/>
                <a:ext cx="4707404" cy="12073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sz="3600" b="0" i="1" baseline="-2500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𝑖𝑗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36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baseline="-2500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3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1000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3600" i="1" baseline="-2500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600" b="0" i="1" baseline="-25000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3600" baseline="-25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5463DB4-26EF-DD45-87A2-1A21EA9B3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439" y="942816"/>
                <a:ext cx="4707404" cy="1207382"/>
              </a:xfrm>
              <a:prstGeom prst="rect">
                <a:avLst/>
              </a:prstGeom>
              <a:blipFill>
                <a:blip r:embed="rId10"/>
                <a:stretch>
                  <a:fillRect t="-23958" b="-1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F8387C8-F1C0-0343-AFD0-97696641A379}"/>
                  </a:ext>
                </a:extLst>
              </p:cNvPr>
              <p:cNvSpPr txBox="1"/>
              <p:nvPr/>
            </p:nvSpPr>
            <p:spPr>
              <a:xfrm>
                <a:off x="7413041" y="3738446"/>
                <a:ext cx="46304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are log-odds scores for each class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F8387C8-F1C0-0343-AFD0-97696641A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041" y="3738446"/>
                <a:ext cx="4630435" cy="461665"/>
              </a:xfrm>
              <a:prstGeom prst="rect">
                <a:avLst/>
              </a:prstGeom>
              <a:blipFill>
                <a:blip r:embed="rId11"/>
                <a:stretch>
                  <a:fillRect t="-5263" r="-1096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24E34C-89B9-FA45-96F4-AEE2562C5DE2}"/>
                  </a:ext>
                </a:extLst>
              </p:cNvPr>
              <p:cNvSpPr txBox="1"/>
              <p:nvPr/>
            </p:nvSpPr>
            <p:spPr>
              <a:xfrm>
                <a:off x="8361383" y="2531810"/>
                <a:ext cx="2270757" cy="72334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  <m:r>
                            <a:rPr lang="en-US" sz="2400" i="1" baseline="-25000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num>
                        <m:den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2400" i="1" baseline="-2500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baseline="-250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C224E34C-89B9-FA45-96F4-AEE2562C5D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383" y="2531810"/>
                <a:ext cx="2270757" cy="723340"/>
              </a:xfrm>
              <a:prstGeom prst="rect">
                <a:avLst/>
              </a:prstGeom>
              <a:blipFill>
                <a:blip r:embed="rId12"/>
                <a:stretch>
                  <a:fillRect b="-10169"/>
                </a:stretch>
              </a:blipFill>
              <a:ln>
                <a:solidFill>
                  <a:schemeClr val="tx1"/>
                </a:solidFill>
                <a:prstDash val="sysDot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163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igure 2">
            <a:extLst>
              <a:ext uri="{FF2B5EF4-FFF2-40B4-BE49-F238E27FC236}">
                <a16:creationId xmlns:a16="http://schemas.microsoft.com/office/drawing/2014/main" id="{3B15B476-0CEC-574D-9469-4F5B95048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754" t="50987" r="16449" b="27002"/>
          <a:stretch/>
        </p:blipFill>
        <p:spPr bwMode="auto">
          <a:xfrm>
            <a:off x="2743201" y="2825657"/>
            <a:ext cx="2535170" cy="253517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58EF3E2-6847-284D-BB65-B88C3B672924}"/>
              </a:ext>
            </a:extLst>
          </p:cNvPr>
          <p:cNvCxnSpPr/>
          <p:nvPr/>
        </p:nvCxnSpPr>
        <p:spPr>
          <a:xfrm flipV="1">
            <a:off x="5278371" y="4093242"/>
            <a:ext cx="2768431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A1F2B51-84A1-7D43-8BDD-217DB02F9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683421"/>
              </p:ext>
            </p:extLst>
          </p:nvPr>
        </p:nvGraphicFramePr>
        <p:xfrm>
          <a:off x="8046802" y="3724512"/>
          <a:ext cx="2732034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2034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Type of Skin Lesion?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(757 classes)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38BBB87C-F1CE-594D-9B71-878534D4260F}"/>
              </a:ext>
            </a:extLst>
          </p:cNvPr>
          <p:cNvSpPr txBox="1">
            <a:spLocks/>
          </p:cNvSpPr>
          <p:nvPr/>
        </p:nvSpPr>
        <p:spPr>
          <a:xfrm>
            <a:off x="0" y="146960"/>
            <a:ext cx="12192000" cy="1518557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1A57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Classifier Output: </a:t>
            </a:r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1A57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Multi-Class (Lesion Type)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1DFB43-CC4D-4348-9934-638E33F9916B}"/>
              </a:ext>
            </a:extLst>
          </p:cNvPr>
          <p:cNvSpPr txBox="1"/>
          <p:nvPr/>
        </p:nvSpPr>
        <p:spPr>
          <a:xfrm>
            <a:off x="9513550" y="5825754"/>
            <a:ext cx="2492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Esteva</a:t>
            </a:r>
            <a:r>
              <a:rPr lang="en-US" sz="1600" dirty="0"/>
              <a:t> et al. </a:t>
            </a:r>
            <a:r>
              <a:rPr lang="en-US" sz="1600" i="1" dirty="0"/>
              <a:t>Nature </a:t>
            </a:r>
            <a:r>
              <a:rPr lang="en-US" sz="1600" dirty="0"/>
              <a:t>(2017)</a:t>
            </a:r>
          </a:p>
        </p:txBody>
      </p:sp>
    </p:spTree>
    <p:extLst>
      <p:ext uri="{BB962C8B-B14F-4D97-AF65-F5344CB8AC3E}">
        <p14:creationId xmlns:p14="http://schemas.microsoft.com/office/powerpoint/2010/main" val="220651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B458246D-1AA2-0B46-8422-C80506A22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28" y="12543"/>
            <a:ext cx="10972800" cy="844816"/>
          </a:xfrm>
        </p:spPr>
        <p:txBody>
          <a:bodyPr>
            <a:normAutofit/>
          </a:bodyPr>
          <a:lstStyle/>
          <a:p>
            <a:r>
              <a:rPr lang="en-US" sz="4800" dirty="0"/>
              <a:t>Step 1: Modify the </a:t>
            </a:r>
            <a:r>
              <a:rPr lang="en-US" sz="4800" u="sng" dirty="0"/>
              <a:t>Architecture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1F8BF20-364A-5843-8FD8-15161C5B5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557" y="4769382"/>
            <a:ext cx="3520249" cy="47343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7196F96-9B92-C84B-B33C-4585B8AE5240}"/>
              </a:ext>
            </a:extLst>
          </p:cNvPr>
          <p:cNvSpPr txBox="1"/>
          <p:nvPr/>
        </p:nvSpPr>
        <p:spPr>
          <a:xfrm>
            <a:off x="831097" y="4724619"/>
            <a:ext cx="681962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797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i1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E5E827C-A41C-9A41-A801-49CEF2580E6C}"/>
              </a:ext>
            </a:extLst>
          </p:cNvPr>
          <p:cNvSpPr txBox="1"/>
          <p:nvPr/>
        </p:nvSpPr>
        <p:spPr>
          <a:xfrm>
            <a:off x="6238664" y="4724619"/>
            <a:ext cx="940432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797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E73603-7DAB-214C-9191-92C8419239D0}"/>
                  </a:ext>
                </a:extLst>
              </p:cNvPr>
              <p:cNvSpPr txBox="1"/>
              <p:nvPr/>
            </p:nvSpPr>
            <p:spPr>
              <a:xfrm>
                <a:off x="5622250" y="1275824"/>
                <a:ext cx="482826" cy="541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,1000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E73603-7DAB-214C-9191-92C841923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250" y="1275824"/>
                <a:ext cx="482826" cy="541367"/>
              </a:xfrm>
              <a:prstGeom prst="rect">
                <a:avLst/>
              </a:prstGeom>
              <a:blipFill>
                <a:blip r:embed="rId4"/>
                <a:stretch>
                  <a:fillRect l="-5128" r="-128205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801085B2-EB13-C34A-B959-CD7E5A038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26" y="1375482"/>
            <a:ext cx="3520249" cy="473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DE4584-0E35-9548-AC03-C581653B9CE6}"/>
                  </a:ext>
                </a:extLst>
              </p:cNvPr>
              <p:cNvSpPr txBox="1"/>
              <p:nvPr/>
            </p:nvSpPr>
            <p:spPr>
              <a:xfrm>
                <a:off x="1579418" y="1290219"/>
                <a:ext cx="482826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DE4584-0E35-9548-AC03-C581653B9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18" y="1290219"/>
                <a:ext cx="482826" cy="512576"/>
              </a:xfrm>
              <a:prstGeom prst="rect">
                <a:avLst/>
              </a:prstGeom>
              <a:blipFill>
                <a:blip r:embed="rId5"/>
                <a:stretch>
                  <a:fillRect l="-5128" r="-23077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80B622D-D422-F249-A5AA-83098406A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26" y="3087791"/>
            <a:ext cx="3520249" cy="473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4961CA-FA4C-2149-913C-4B0BDA31DE83}"/>
                  </a:ext>
                </a:extLst>
              </p:cNvPr>
              <p:cNvSpPr txBox="1"/>
              <p:nvPr/>
            </p:nvSpPr>
            <p:spPr>
              <a:xfrm>
                <a:off x="5622250" y="2984467"/>
                <a:ext cx="482826" cy="541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,1000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4961CA-FA4C-2149-913C-4B0BDA31D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250" y="2984467"/>
                <a:ext cx="482826" cy="541367"/>
              </a:xfrm>
              <a:prstGeom prst="rect">
                <a:avLst/>
              </a:prstGeom>
              <a:blipFill>
                <a:blip r:embed="rId6"/>
                <a:stretch>
                  <a:fillRect r="-123077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39107C-088C-2346-A706-ED9E58574C4C}"/>
                  </a:ext>
                </a:extLst>
              </p:cNvPr>
              <p:cNvSpPr txBox="1"/>
              <p:nvPr/>
            </p:nvSpPr>
            <p:spPr>
              <a:xfrm>
                <a:off x="1579418" y="2984467"/>
                <a:ext cx="482826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39107C-088C-2346-A706-ED9E58574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18" y="2984467"/>
                <a:ext cx="482826" cy="512576"/>
              </a:xfrm>
              <a:prstGeom prst="rect">
                <a:avLst/>
              </a:prstGeom>
              <a:blipFill>
                <a:blip r:embed="rId7"/>
                <a:stretch>
                  <a:fillRect r="-1794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B20E65-9BF4-DF4A-9FE0-0B50D738EDD7}"/>
              </a:ext>
            </a:extLst>
          </p:cNvPr>
          <p:cNvCxnSpPr>
            <a:cxnSpLocks/>
          </p:cNvCxnSpPr>
          <p:nvPr/>
        </p:nvCxnSpPr>
        <p:spPr>
          <a:xfrm flipV="1">
            <a:off x="1445557" y="3561230"/>
            <a:ext cx="651169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C4AC1B-9E2D-1245-B7BA-2E8FFAABB649}"/>
              </a:ext>
            </a:extLst>
          </p:cNvPr>
          <p:cNvCxnSpPr>
            <a:cxnSpLocks/>
          </p:cNvCxnSpPr>
          <p:nvPr/>
        </p:nvCxnSpPr>
        <p:spPr>
          <a:xfrm flipH="1" flipV="1">
            <a:off x="5580267" y="3561230"/>
            <a:ext cx="688487" cy="1244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9BF8AC-6748-1243-A92A-F45107AA3FF1}"/>
              </a:ext>
            </a:extLst>
          </p:cNvPr>
          <p:cNvCxnSpPr>
            <a:cxnSpLocks/>
          </p:cNvCxnSpPr>
          <p:nvPr/>
        </p:nvCxnSpPr>
        <p:spPr>
          <a:xfrm flipV="1">
            <a:off x="3413529" y="3738446"/>
            <a:ext cx="824089" cy="564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F78E3F-F50A-F14F-989A-70266DDCAFFF}"/>
              </a:ext>
            </a:extLst>
          </p:cNvPr>
          <p:cNvCxnSpPr>
            <a:cxnSpLocks/>
          </p:cNvCxnSpPr>
          <p:nvPr/>
        </p:nvCxnSpPr>
        <p:spPr>
          <a:xfrm flipH="1" flipV="1">
            <a:off x="3413529" y="3738446"/>
            <a:ext cx="824089" cy="564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025036-B7B2-5943-A4E2-F9A3A5D458DB}"/>
              </a:ext>
            </a:extLst>
          </p:cNvPr>
          <p:cNvCxnSpPr>
            <a:cxnSpLocks/>
          </p:cNvCxnSpPr>
          <p:nvPr/>
        </p:nvCxnSpPr>
        <p:spPr>
          <a:xfrm flipV="1">
            <a:off x="2769079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26363E-1454-2F4E-ACCC-CB11AC86D04A}"/>
              </a:ext>
            </a:extLst>
          </p:cNvPr>
          <p:cNvCxnSpPr>
            <a:cxnSpLocks/>
          </p:cNvCxnSpPr>
          <p:nvPr/>
        </p:nvCxnSpPr>
        <p:spPr>
          <a:xfrm flipV="1">
            <a:off x="2311879" y="1879639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D501B4-8937-7E4A-9480-2A86823B2818}"/>
              </a:ext>
            </a:extLst>
          </p:cNvPr>
          <p:cNvCxnSpPr>
            <a:cxnSpLocks/>
          </p:cNvCxnSpPr>
          <p:nvPr/>
        </p:nvCxnSpPr>
        <p:spPr>
          <a:xfrm flipV="1">
            <a:off x="3199385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747467-F4AF-CF41-81DA-83589BF45431}"/>
              </a:ext>
            </a:extLst>
          </p:cNvPr>
          <p:cNvCxnSpPr>
            <a:cxnSpLocks/>
          </p:cNvCxnSpPr>
          <p:nvPr/>
        </p:nvCxnSpPr>
        <p:spPr>
          <a:xfrm flipV="1">
            <a:off x="3602797" y="1879639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1946F2-1995-024D-A1ED-BDC18B7CF838}"/>
              </a:ext>
            </a:extLst>
          </p:cNvPr>
          <p:cNvCxnSpPr>
            <a:cxnSpLocks/>
          </p:cNvCxnSpPr>
          <p:nvPr/>
        </p:nvCxnSpPr>
        <p:spPr>
          <a:xfrm flipV="1">
            <a:off x="4042068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FA2244-DCE0-2D42-ACC8-128F3B5A27AA}"/>
              </a:ext>
            </a:extLst>
          </p:cNvPr>
          <p:cNvCxnSpPr>
            <a:cxnSpLocks/>
          </p:cNvCxnSpPr>
          <p:nvPr/>
        </p:nvCxnSpPr>
        <p:spPr>
          <a:xfrm flipV="1">
            <a:off x="4463408" y="1854445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D610DA-166B-514D-9BDF-5407808F654D}"/>
              </a:ext>
            </a:extLst>
          </p:cNvPr>
          <p:cNvCxnSpPr>
            <a:cxnSpLocks/>
          </p:cNvCxnSpPr>
          <p:nvPr/>
        </p:nvCxnSpPr>
        <p:spPr>
          <a:xfrm flipV="1">
            <a:off x="4902679" y="1854445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673F277-4664-AC4B-92AC-28998B46ABFE}"/>
              </a:ext>
            </a:extLst>
          </p:cNvPr>
          <p:cNvCxnSpPr>
            <a:cxnSpLocks/>
          </p:cNvCxnSpPr>
          <p:nvPr/>
        </p:nvCxnSpPr>
        <p:spPr>
          <a:xfrm flipV="1">
            <a:off x="5341950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1720ED2-257C-C84E-9E7E-FDC1DCAEAC6D}"/>
                  </a:ext>
                </a:extLst>
              </p:cNvPr>
              <p:cNvSpPr/>
              <p:nvPr/>
            </p:nvSpPr>
            <p:spPr>
              <a:xfrm>
                <a:off x="1820831" y="2072044"/>
                <a:ext cx="4015304" cy="80809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baseline="-25000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 dirty="0" err="1" smtClean="0"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baseline="-25000" dirty="0" err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1720ED2-257C-C84E-9E7E-FDC1DCAEA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831" y="2072044"/>
                <a:ext cx="4015304" cy="80809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B26E08-2C26-4E4E-8B2E-D532155E0B33}"/>
              </a:ext>
            </a:extLst>
          </p:cNvPr>
          <p:cNvCxnSpPr>
            <a:cxnSpLocks/>
            <a:stCxn id="6" idx="6"/>
          </p:cNvCxnSpPr>
          <p:nvPr/>
        </p:nvCxnSpPr>
        <p:spPr>
          <a:xfrm flipH="1" flipV="1">
            <a:off x="6238664" y="5242822"/>
            <a:ext cx="423730" cy="637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B7F0B18A-C3E3-8943-A4AC-A33131E3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505" y="4769382"/>
            <a:ext cx="3520249" cy="473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3D6AB3-7734-C94F-8913-1BDFCF35DA22}"/>
              </a:ext>
            </a:extLst>
          </p:cNvPr>
          <p:cNvSpPr txBox="1"/>
          <p:nvPr/>
        </p:nvSpPr>
        <p:spPr>
          <a:xfrm>
            <a:off x="3043774" y="4355287"/>
            <a:ext cx="1626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fully connected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69BCB9-5B2C-0B46-A7F8-E0B683048604}"/>
              </a:ext>
            </a:extLst>
          </p:cNvPr>
          <p:cNvSpPr/>
          <p:nvPr/>
        </p:nvSpPr>
        <p:spPr>
          <a:xfrm>
            <a:off x="1051303" y="5518676"/>
            <a:ext cx="5611091" cy="7225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Convolutional Neural Network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C726CB-C243-7C4E-B8A4-839E7ECEA5AB}"/>
              </a:ext>
            </a:extLst>
          </p:cNvPr>
          <p:cNvCxnSpPr>
            <a:cxnSpLocks/>
            <a:stCxn id="6" idx="2"/>
          </p:cNvCxnSpPr>
          <p:nvPr/>
        </p:nvCxnSpPr>
        <p:spPr>
          <a:xfrm flipV="1">
            <a:off x="1051303" y="5242822"/>
            <a:ext cx="394254" cy="637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A80717-6A3A-6E4B-BB90-A0B5C080382A}"/>
                  </a:ext>
                </a:extLst>
              </p:cNvPr>
              <p:cNvSpPr txBox="1"/>
              <p:nvPr/>
            </p:nvSpPr>
            <p:spPr>
              <a:xfrm>
                <a:off x="7518839" y="5316567"/>
                <a:ext cx="452463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𝜔</a:t>
                </a:r>
                <a14:m>
                  <m:oMath xmlns:m="http://schemas.openxmlformats.org/officeDocument/2006/math"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is a vector of high-level features</a:t>
                </a:r>
              </a:p>
              <a:p>
                <a:r>
                  <a:rPr lang="en-US" sz="2400" dirty="0"/>
                  <a:t>extracted by the CNN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A80717-6A3A-6E4B-BB90-A0B5C0803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839" y="5316567"/>
                <a:ext cx="4524637" cy="830997"/>
              </a:xfrm>
              <a:prstGeom prst="rect">
                <a:avLst/>
              </a:prstGeom>
              <a:blipFill>
                <a:blip r:embed="rId9"/>
                <a:stretch>
                  <a:fillRect l="-1961" t="-6061" r="-112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0F8387C8-F1C0-0343-AFD0-97696641A379}"/>
              </a:ext>
            </a:extLst>
          </p:cNvPr>
          <p:cNvSpPr txBox="1"/>
          <p:nvPr/>
        </p:nvSpPr>
        <p:spPr>
          <a:xfrm>
            <a:off x="7848935" y="1879639"/>
            <a:ext cx="363875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1000 training classes</a:t>
            </a:r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757 training classes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0D2B86D-1792-B149-B632-8AFFB948F951}"/>
              </a:ext>
            </a:extLst>
          </p:cNvPr>
          <p:cNvSpPr/>
          <p:nvPr/>
        </p:nvSpPr>
        <p:spPr>
          <a:xfrm rot="5400000">
            <a:off x="9414011" y="2468419"/>
            <a:ext cx="734291" cy="9062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B8673CB-F361-9C41-A837-87B3D14AF823}"/>
              </a:ext>
            </a:extLst>
          </p:cNvPr>
          <p:cNvCxnSpPr>
            <a:cxnSpLocks/>
          </p:cNvCxnSpPr>
          <p:nvPr/>
        </p:nvCxnSpPr>
        <p:spPr>
          <a:xfrm>
            <a:off x="484909" y="4609269"/>
            <a:ext cx="6832733" cy="0"/>
          </a:xfrm>
          <a:prstGeom prst="line">
            <a:avLst/>
          </a:prstGeom>
          <a:ln w="76200"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504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B458246D-1AA2-0B46-8422-C80506A22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28" y="12543"/>
            <a:ext cx="10972800" cy="844816"/>
          </a:xfrm>
        </p:spPr>
        <p:txBody>
          <a:bodyPr>
            <a:normAutofit/>
          </a:bodyPr>
          <a:lstStyle/>
          <a:p>
            <a:r>
              <a:rPr lang="en-US" sz="4800" dirty="0"/>
              <a:t>Step 1: Modify the </a:t>
            </a:r>
            <a:r>
              <a:rPr lang="en-US" sz="4800" u="sng" dirty="0"/>
              <a:t>Architecture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1F8BF20-364A-5843-8FD8-15161C5B5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557" y="4769382"/>
            <a:ext cx="3520249" cy="47343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7196F96-9B92-C84B-B33C-4585B8AE5240}"/>
              </a:ext>
            </a:extLst>
          </p:cNvPr>
          <p:cNvSpPr txBox="1"/>
          <p:nvPr/>
        </p:nvSpPr>
        <p:spPr>
          <a:xfrm>
            <a:off x="831097" y="4724619"/>
            <a:ext cx="681962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797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i1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E5E827C-A41C-9A41-A801-49CEF2580E6C}"/>
              </a:ext>
            </a:extLst>
          </p:cNvPr>
          <p:cNvSpPr txBox="1"/>
          <p:nvPr/>
        </p:nvSpPr>
        <p:spPr>
          <a:xfrm>
            <a:off x="6238664" y="4724619"/>
            <a:ext cx="940432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797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B26E08-2C26-4E4E-8B2E-D532155E0B33}"/>
              </a:ext>
            </a:extLst>
          </p:cNvPr>
          <p:cNvCxnSpPr>
            <a:cxnSpLocks/>
            <a:stCxn id="6" idx="6"/>
          </p:cNvCxnSpPr>
          <p:nvPr/>
        </p:nvCxnSpPr>
        <p:spPr>
          <a:xfrm flipH="1" flipV="1">
            <a:off x="6238664" y="5242822"/>
            <a:ext cx="423730" cy="637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B7F0B18A-C3E3-8943-A4AC-A33131E3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505" y="4769382"/>
            <a:ext cx="3520249" cy="47343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769BCB9-5B2C-0B46-A7F8-E0B683048604}"/>
              </a:ext>
            </a:extLst>
          </p:cNvPr>
          <p:cNvSpPr/>
          <p:nvPr/>
        </p:nvSpPr>
        <p:spPr>
          <a:xfrm>
            <a:off x="1051303" y="5518676"/>
            <a:ext cx="5611091" cy="7225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Convolutional Neural Network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C726CB-C243-7C4E-B8A4-839E7ECEA5AB}"/>
              </a:ext>
            </a:extLst>
          </p:cNvPr>
          <p:cNvCxnSpPr>
            <a:cxnSpLocks/>
            <a:stCxn id="6" idx="2"/>
          </p:cNvCxnSpPr>
          <p:nvPr/>
        </p:nvCxnSpPr>
        <p:spPr>
          <a:xfrm flipV="1">
            <a:off x="1051303" y="5242822"/>
            <a:ext cx="394254" cy="637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A80717-6A3A-6E4B-BB90-A0B5C080382A}"/>
                  </a:ext>
                </a:extLst>
              </p:cNvPr>
              <p:cNvSpPr txBox="1"/>
              <p:nvPr/>
            </p:nvSpPr>
            <p:spPr>
              <a:xfrm>
                <a:off x="7518839" y="5316567"/>
                <a:ext cx="452463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𝜔</a:t>
                </a:r>
                <a14:m>
                  <m:oMath xmlns:m="http://schemas.openxmlformats.org/officeDocument/2006/math"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is a vector of high-level features</a:t>
                </a:r>
              </a:p>
              <a:p>
                <a:r>
                  <a:rPr lang="en-US" sz="2400" dirty="0"/>
                  <a:t>extracted by the CNN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A80717-6A3A-6E4B-BB90-A0B5C0803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839" y="5316567"/>
                <a:ext cx="4524637" cy="830997"/>
              </a:xfrm>
              <a:prstGeom prst="rect">
                <a:avLst/>
              </a:prstGeom>
              <a:blipFill>
                <a:blip r:embed="rId4"/>
                <a:stretch>
                  <a:fillRect l="-1961" t="-6061" r="-112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0F8387C8-F1C0-0343-AFD0-97696641A379}"/>
              </a:ext>
            </a:extLst>
          </p:cNvPr>
          <p:cNvSpPr txBox="1"/>
          <p:nvPr/>
        </p:nvSpPr>
        <p:spPr>
          <a:xfrm>
            <a:off x="7848935" y="1879639"/>
            <a:ext cx="363875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1000 training classes</a:t>
            </a:r>
          </a:p>
          <a:p>
            <a:pPr algn="ctr"/>
            <a:endParaRPr lang="en-US" sz="3200" dirty="0"/>
          </a:p>
          <a:p>
            <a:pPr algn="ctr"/>
            <a:endParaRPr lang="en-US" sz="3200" dirty="0"/>
          </a:p>
          <a:p>
            <a:pPr algn="ctr"/>
            <a:r>
              <a:rPr lang="en-US" sz="3200" dirty="0"/>
              <a:t>757 training classes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0D2B86D-1792-B149-B632-8AFFB948F951}"/>
              </a:ext>
            </a:extLst>
          </p:cNvPr>
          <p:cNvSpPr/>
          <p:nvPr/>
        </p:nvSpPr>
        <p:spPr>
          <a:xfrm rot="5400000">
            <a:off x="9414011" y="2468419"/>
            <a:ext cx="734291" cy="9062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B8673CB-F361-9C41-A837-87B3D14AF823}"/>
              </a:ext>
            </a:extLst>
          </p:cNvPr>
          <p:cNvCxnSpPr>
            <a:cxnSpLocks/>
          </p:cNvCxnSpPr>
          <p:nvPr/>
        </p:nvCxnSpPr>
        <p:spPr>
          <a:xfrm>
            <a:off x="484909" y="4609269"/>
            <a:ext cx="6832733" cy="0"/>
          </a:xfrm>
          <a:prstGeom prst="line">
            <a:avLst/>
          </a:prstGeom>
          <a:ln w="76200"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20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B458246D-1AA2-0B46-8422-C80506A22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28" y="12543"/>
            <a:ext cx="10972800" cy="844816"/>
          </a:xfrm>
        </p:spPr>
        <p:txBody>
          <a:bodyPr>
            <a:normAutofit/>
          </a:bodyPr>
          <a:lstStyle/>
          <a:p>
            <a:r>
              <a:rPr lang="en-US" sz="4800" dirty="0"/>
              <a:t>Step 1: Modify the </a:t>
            </a:r>
            <a:r>
              <a:rPr lang="en-US" sz="4800" u="sng" dirty="0"/>
              <a:t>Architecture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1F8BF20-364A-5843-8FD8-15161C5B5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557" y="4769382"/>
            <a:ext cx="3520249" cy="473439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7196F96-9B92-C84B-B33C-4585B8AE5240}"/>
              </a:ext>
            </a:extLst>
          </p:cNvPr>
          <p:cNvSpPr txBox="1"/>
          <p:nvPr/>
        </p:nvSpPr>
        <p:spPr>
          <a:xfrm>
            <a:off x="831097" y="4724619"/>
            <a:ext cx="681962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797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i1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E5E827C-A41C-9A41-A801-49CEF2580E6C}"/>
              </a:ext>
            </a:extLst>
          </p:cNvPr>
          <p:cNvSpPr txBox="1"/>
          <p:nvPr/>
        </p:nvSpPr>
        <p:spPr>
          <a:xfrm>
            <a:off x="6238664" y="4724619"/>
            <a:ext cx="940432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𝜔</a:t>
            </a:r>
            <a:r>
              <a:rPr lang="en-US" sz="2797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E73603-7DAB-214C-9191-92C8419239D0}"/>
                  </a:ext>
                </a:extLst>
              </p:cNvPr>
              <p:cNvSpPr txBox="1"/>
              <p:nvPr/>
            </p:nvSpPr>
            <p:spPr>
              <a:xfrm>
                <a:off x="5622250" y="1275824"/>
                <a:ext cx="482826" cy="541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,757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CE73603-7DAB-214C-9191-92C841923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250" y="1275824"/>
                <a:ext cx="482826" cy="541367"/>
              </a:xfrm>
              <a:prstGeom prst="rect">
                <a:avLst/>
              </a:prstGeom>
              <a:blipFill>
                <a:blip r:embed="rId4"/>
                <a:stretch>
                  <a:fillRect l="-5128" r="-97436" b="-6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801085B2-EB13-C34A-B959-CD7E5A038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26" y="1375482"/>
            <a:ext cx="3520249" cy="473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DE4584-0E35-9548-AC03-C581653B9CE6}"/>
                  </a:ext>
                </a:extLst>
              </p:cNvPr>
              <p:cNvSpPr txBox="1"/>
              <p:nvPr/>
            </p:nvSpPr>
            <p:spPr>
              <a:xfrm>
                <a:off x="1579418" y="1290219"/>
                <a:ext cx="482826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9DE4584-0E35-9548-AC03-C581653B9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18" y="1290219"/>
                <a:ext cx="482826" cy="512576"/>
              </a:xfrm>
              <a:prstGeom prst="rect">
                <a:avLst/>
              </a:prstGeom>
              <a:blipFill>
                <a:blip r:embed="rId5"/>
                <a:stretch>
                  <a:fillRect l="-5128" r="-23077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80B622D-D422-F249-A5AA-83098406A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26" y="3087791"/>
            <a:ext cx="3520249" cy="473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4961CA-FA4C-2149-913C-4B0BDA31DE83}"/>
                  </a:ext>
                </a:extLst>
              </p:cNvPr>
              <p:cNvSpPr txBox="1"/>
              <p:nvPr/>
            </p:nvSpPr>
            <p:spPr>
              <a:xfrm>
                <a:off x="5622250" y="2984467"/>
                <a:ext cx="482826" cy="541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,757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4961CA-FA4C-2149-913C-4B0BDA31D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250" y="2984467"/>
                <a:ext cx="482826" cy="541367"/>
              </a:xfrm>
              <a:prstGeom prst="rect">
                <a:avLst/>
              </a:prstGeom>
              <a:blipFill>
                <a:blip r:embed="rId6"/>
                <a:stretch>
                  <a:fillRect r="-92308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39107C-088C-2346-A706-ED9E58574C4C}"/>
                  </a:ext>
                </a:extLst>
              </p:cNvPr>
              <p:cNvSpPr txBox="1"/>
              <p:nvPr/>
            </p:nvSpPr>
            <p:spPr>
              <a:xfrm>
                <a:off x="1579418" y="2984467"/>
                <a:ext cx="482826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39107C-088C-2346-A706-ED9E58574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418" y="2984467"/>
                <a:ext cx="482826" cy="512576"/>
              </a:xfrm>
              <a:prstGeom prst="rect">
                <a:avLst/>
              </a:prstGeom>
              <a:blipFill>
                <a:blip r:embed="rId7"/>
                <a:stretch>
                  <a:fillRect r="-17949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B20E65-9BF4-DF4A-9FE0-0B50D738EDD7}"/>
              </a:ext>
            </a:extLst>
          </p:cNvPr>
          <p:cNvCxnSpPr>
            <a:cxnSpLocks/>
          </p:cNvCxnSpPr>
          <p:nvPr/>
        </p:nvCxnSpPr>
        <p:spPr>
          <a:xfrm flipV="1">
            <a:off x="1445557" y="3561230"/>
            <a:ext cx="651169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C4AC1B-9E2D-1245-B7BA-2E8FFAABB649}"/>
              </a:ext>
            </a:extLst>
          </p:cNvPr>
          <p:cNvCxnSpPr>
            <a:cxnSpLocks/>
          </p:cNvCxnSpPr>
          <p:nvPr/>
        </p:nvCxnSpPr>
        <p:spPr>
          <a:xfrm flipH="1" flipV="1">
            <a:off x="5580267" y="3561230"/>
            <a:ext cx="688487" cy="12448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F9BF8AC-6748-1243-A92A-F45107AA3FF1}"/>
              </a:ext>
            </a:extLst>
          </p:cNvPr>
          <p:cNvCxnSpPr>
            <a:cxnSpLocks/>
          </p:cNvCxnSpPr>
          <p:nvPr/>
        </p:nvCxnSpPr>
        <p:spPr>
          <a:xfrm flipV="1">
            <a:off x="3413529" y="3738446"/>
            <a:ext cx="824089" cy="564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2F78E3F-F50A-F14F-989A-70266DDCAFFF}"/>
              </a:ext>
            </a:extLst>
          </p:cNvPr>
          <p:cNvCxnSpPr>
            <a:cxnSpLocks/>
          </p:cNvCxnSpPr>
          <p:nvPr/>
        </p:nvCxnSpPr>
        <p:spPr>
          <a:xfrm flipH="1" flipV="1">
            <a:off x="3413529" y="3738446"/>
            <a:ext cx="824089" cy="5644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025036-B7B2-5943-A4E2-F9A3A5D458DB}"/>
              </a:ext>
            </a:extLst>
          </p:cNvPr>
          <p:cNvCxnSpPr>
            <a:cxnSpLocks/>
          </p:cNvCxnSpPr>
          <p:nvPr/>
        </p:nvCxnSpPr>
        <p:spPr>
          <a:xfrm flipV="1">
            <a:off x="2769079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26363E-1454-2F4E-ACCC-CB11AC86D04A}"/>
              </a:ext>
            </a:extLst>
          </p:cNvPr>
          <p:cNvCxnSpPr>
            <a:cxnSpLocks/>
          </p:cNvCxnSpPr>
          <p:nvPr/>
        </p:nvCxnSpPr>
        <p:spPr>
          <a:xfrm flipV="1">
            <a:off x="2311879" y="1879639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0D501B4-8937-7E4A-9480-2A86823B2818}"/>
              </a:ext>
            </a:extLst>
          </p:cNvPr>
          <p:cNvCxnSpPr>
            <a:cxnSpLocks/>
          </p:cNvCxnSpPr>
          <p:nvPr/>
        </p:nvCxnSpPr>
        <p:spPr>
          <a:xfrm flipV="1">
            <a:off x="3199385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4747467-F4AF-CF41-81DA-83589BF45431}"/>
              </a:ext>
            </a:extLst>
          </p:cNvPr>
          <p:cNvCxnSpPr>
            <a:cxnSpLocks/>
          </p:cNvCxnSpPr>
          <p:nvPr/>
        </p:nvCxnSpPr>
        <p:spPr>
          <a:xfrm flipV="1">
            <a:off x="3602797" y="1879639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1946F2-1995-024D-A1ED-BDC18B7CF838}"/>
              </a:ext>
            </a:extLst>
          </p:cNvPr>
          <p:cNvCxnSpPr>
            <a:cxnSpLocks/>
          </p:cNvCxnSpPr>
          <p:nvPr/>
        </p:nvCxnSpPr>
        <p:spPr>
          <a:xfrm flipV="1">
            <a:off x="4042068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FFA2244-DCE0-2D42-ACC8-128F3B5A27AA}"/>
              </a:ext>
            </a:extLst>
          </p:cNvPr>
          <p:cNvCxnSpPr>
            <a:cxnSpLocks/>
          </p:cNvCxnSpPr>
          <p:nvPr/>
        </p:nvCxnSpPr>
        <p:spPr>
          <a:xfrm flipV="1">
            <a:off x="4463408" y="1854445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D610DA-166B-514D-9BDF-5407808F654D}"/>
              </a:ext>
            </a:extLst>
          </p:cNvPr>
          <p:cNvCxnSpPr>
            <a:cxnSpLocks/>
          </p:cNvCxnSpPr>
          <p:nvPr/>
        </p:nvCxnSpPr>
        <p:spPr>
          <a:xfrm flipV="1">
            <a:off x="4902679" y="1854445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673F277-4664-AC4B-92AC-28998B46ABFE}"/>
              </a:ext>
            </a:extLst>
          </p:cNvPr>
          <p:cNvCxnSpPr>
            <a:cxnSpLocks/>
          </p:cNvCxnSpPr>
          <p:nvPr/>
        </p:nvCxnSpPr>
        <p:spPr>
          <a:xfrm flipV="1">
            <a:off x="5341950" y="1848921"/>
            <a:ext cx="0" cy="120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1720ED2-257C-C84E-9E7E-FDC1DCAEAC6D}"/>
                  </a:ext>
                </a:extLst>
              </p:cNvPr>
              <p:cNvSpPr/>
              <p:nvPr/>
            </p:nvSpPr>
            <p:spPr>
              <a:xfrm>
                <a:off x="1820831" y="2072044"/>
                <a:ext cx="4015304" cy="808090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baseline="-25000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4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i="0" dirty="0" err="1" smtClean="0"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dirty="0" err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i="1" baseline="-25000" dirty="0" err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21720ED2-257C-C84E-9E7E-FDC1DCAEAC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831" y="2072044"/>
                <a:ext cx="4015304" cy="80809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B26E08-2C26-4E4E-8B2E-D532155E0B33}"/>
              </a:ext>
            </a:extLst>
          </p:cNvPr>
          <p:cNvCxnSpPr>
            <a:cxnSpLocks/>
            <a:stCxn id="6" idx="6"/>
          </p:cNvCxnSpPr>
          <p:nvPr/>
        </p:nvCxnSpPr>
        <p:spPr>
          <a:xfrm flipH="1" flipV="1">
            <a:off x="6238664" y="5242822"/>
            <a:ext cx="423730" cy="637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B7F0B18A-C3E3-8943-A4AC-A33131E34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505" y="4769382"/>
            <a:ext cx="3520249" cy="473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3D6AB3-7734-C94F-8913-1BDFCF35DA22}"/>
              </a:ext>
            </a:extLst>
          </p:cNvPr>
          <p:cNvSpPr txBox="1"/>
          <p:nvPr/>
        </p:nvSpPr>
        <p:spPr>
          <a:xfrm>
            <a:off x="3043774" y="4355287"/>
            <a:ext cx="1626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fully connected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769BCB9-5B2C-0B46-A7F8-E0B683048604}"/>
              </a:ext>
            </a:extLst>
          </p:cNvPr>
          <p:cNvSpPr/>
          <p:nvPr/>
        </p:nvSpPr>
        <p:spPr>
          <a:xfrm>
            <a:off x="1051303" y="5518676"/>
            <a:ext cx="5611091" cy="72257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Convolutional Neural Network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6C726CB-C243-7C4E-B8A4-839E7ECEA5AB}"/>
              </a:ext>
            </a:extLst>
          </p:cNvPr>
          <p:cNvCxnSpPr>
            <a:cxnSpLocks/>
            <a:stCxn id="6" idx="2"/>
          </p:cNvCxnSpPr>
          <p:nvPr/>
        </p:nvCxnSpPr>
        <p:spPr>
          <a:xfrm flipV="1">
            <a:off x="1051303" y="5242822"/>
            <a:ext cx="394254" cy="637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A80717-6A3A-6E4B-BB90-A0B5C080382A}"/>
                  </a:ext>
                </a:extLst>
              </p:cNvPr>
              <p:cNvSpPr txBox="1"/>
              <p:nvPr/>
            </p:nvSpPr>
            <p:spPr>
              <a:xfrm>
                <a:off x="7518839" y="5316567"/>
                <a:ext cx="452463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𝜔</a:t>
                </a:r>
                <a14:m>
                  <m:oMath xmlns:m="http://schemas.openxmlformats.org/officeDocument/2006/math">
                    <m:r>
                      <a:rPr lang="en-US" sz="2400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is a vector of high-level features</a:t>
                </a:r>
              </a:p>
              <a:p>
                <a:r>
                  <a:rPr lang="en-US" sz="2400" dirty="0"/>
                  <a:t>extracted by the CNN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6A80717-6A3A-6E4B-BB90-A0B5C08038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839" y="5316567"/>
                <a:ext cx="4524637" cy="830997"/>
              </a:xfrm>
              <a:prstGeom prst="rect">
                <a:avLst/>
              </a:prstGeom>
              <a:blipFill>
                <a:blip r:embed="rId9"/>
                <a:stretch>
                  <a:fillRect l="-1961" t="-6061" r="-112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037F246F-DC11-5548-9CBC-4AD7442809F6}"/>
              </a:ext>
            </a:extLst>
          </p:cNvPr>
          <p:cNvSpPr/>
          <p:nvPr/>
        </p:nvSpPr>
        <p:spPr>
          <a:xfrm>
            <a:off x="7136016" y="1375482"/>
            <a:ext cx="955077" cy="3867339"/>
          </a:xfrm>
          <a:prstGeom prst="rightBrace">
            <a:avLst>
              <a:gd name="adj1" fmla="val 51510"/>
              <a:gd name="adj2" fmla="val 5000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B117DC6-5F20-C44B-A264-EDE4EBB6C6CD}"/>
              </a:ext>
            </a:extLst>
          </p:cNvPr>
          <p:cNvSpPr txBox="1"/>
          <p:nvPr/>
        </p:nvSpPr>
        <p:spPr>
          <a:xfrm>
            <a:off x="8043585" y="2539680"/>
            <a:ext cx="38874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New layers with randomly initialized weights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7D7F49F-81CB-F149-9242-18584C40E379}"/>
              </a:ext>
            </a:extLst>
          </p:cNvPr>
          <p:cNvSpPr/>
          <p:nvPr/>
        </p:nvSpPr>
        <p:spPr>
          <a:xfrm>
            <a:off x="5618598" y="1294749"/>
            <a:ext cx="1023233" cy="705610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53417CB-E4A9-B74D-B80D-3F6200590118}"/>
              </a:ext>
            </a:extLst>
          </p:cNvPr>
          <p:cNvSpPr/>
          <p:nvPr/>
        </p:nvSpPr>
        <p:spPr>
          <a:xfrm>
            <a:off x="5600830" y="2956346"/>
            <a:ext cx="1023233" cy="705610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8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276359" y="5667705"/>
            <a:ext cx="133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Input Image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3637684" y="3930404"/>
            <a:ext cx="882673" cy="1038563"/>
            <a:chOff x="4947337" y="3894439"/>
            <a:chExt cx="1032936" cy="1286500"/>
          </a:xfrm>
        </p:grpSpPr>
        <p:sp>
          <p:nvSpPr>
            <p:cNvPr id="65" name="Diamond 64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Diamond 65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Diamond 66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Diamond 69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Diamond 70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Diamond 71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Diamond 72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4635781" y="5820364"/>
            <a:ext cx="156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 Layer-1 Filters</a:t>
            </a:r>
          </a:p>
        </p:txBody>
      </p:sp>
      <p:sp>
        <p:nvSpPr>
          <p:cNvPr id="76" name="Left Brace 75"/>
          <p:cNvSpPr/>
          <p:nvPr/>
        </p:nvSpPr>
        <p:spPr>
          <a:xfrm>
            <a:off x="3373838" y="4006404"/>
            <a:ext cx="225679" cy="886307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1781742" y="4141982"/>
            <a:ext cx="1696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Layer 1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Feature “Maps”</a:t>
            </a:r>
          </a:p>
        </p:txBody>
      </p:sp>
      <p:grpSp>
        <p:nvGrpSpPr>
          <p:cNvPr id="163" name="Group 162"/>
          <p:cNvGrpSpPr/>
          <p:nvPr/>
        </p:nvGrpSpPr>
        <p:grpSpPr>
          <a:xfrm>
            <a:off x="3607918" y="5140590"/>
            <a:ext cx="796949" cy="750607"/>
            <a:chOff x="5598410" y="5516700"/>
            <a:chExt cx="964048" cy="907988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5598410" y="627499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H="1">
              <a:off x="6313883" y="628859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H="1" flipV="1">
              <a:off x="6090577" y="551670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5975598" y="617499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 rot="21278205">
            <a:off x="5971140" y="4081115"/>
            <a:ext cx="187353" cy="596868"/>
            <a:chOff x="8457134" y="4235083"/>
            <a:chExt cx="226636" cy="722015"/>
          </a:xfrm>
        </p:grpSpPr>
        <p:grpSp>
          <p:nvGrpSpPr>
            <p:cNvPr id="106" name="Group 10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99" name="Rectangle 98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7" name="Rectangle 10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/>
          <p:cNvGrpSpPr/>
          <p:nvPr/>
        </p:nvGrpSpPr>
        <p:grpSpPr>
          <a:xfrm rot="21278205">
            <a:off x="6296153" y="4065723"/>
            <a:ext cx="187353" cy="596868"/>
            <a:chOff x="8457134" y="4235083"/>
            <a:chExt cx="226636" cy="722015"/>
          </a:xfrm>
        </p:grpSpPr>
        <p:grpSp>
          <p:nvGrpSpPr>
            <p:cNvPr id="110" name="Group 109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12" name="Rectangle 111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 rot="21278205">
            <a:off x="6610485" y="4065154"/>
            <a:ext cx="187353" cy="596868"/>
            <a:chOff x="8457134" y="4235083"/>
            <a:chExt cx="226636" cy="722015"/>
          </a:xfrm>
        </p:grpSpPr>
        <p:grpSp>
          <p:nvGrpSpPr>
            <p:cNvPr id="119" name="Group 118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21" name="Rectangle 120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Rectangle 119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" name="Group 126"/>
          <p:cNvGrpSpPr/>
          <p:nvPr/>
        </p:nvGrpSpPr>
        <p:grpSpPr>
          <a:xfrm rot="21278205">
            <a:off x="6903117" y="4066446"/>
            <a:ext cx="187353" cy="596868"/>
            <a:chOff x="8457134" y="4235083"/>
            <a:chExt cx="226636" cy="722015"/>
          </a:xfrm>
        </p:grpSpPr>
        <p:grpSp>
          <p:nvGrpSpPr>
            <p:cNvPr id="128" name="Group 127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30" name="Rectangle 129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 128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6" name="Group 135"/>
          <p:cNvGrpSpPr/>
          <p:nvPr/>
        </p:nvGrpSpPr>
        <p:grpSpPr>
          <a:xfrm rot="21278205">
            <a:off x="7199637" y="4069213"/>
            <a:ext cx="187353" cy="596868"/>
            <a:chOff x="8457134" y="4235083"/>
            <a:chExt cx="226636" cy="722015"/>
          </a:xfrm>
        </p:grpSpPr>
        <p:grpSp>
          <p:nvGrpSpPr>
            <p:cNvPr id="137" name="Group 136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39" name="Rectangle 138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8" name="Rectangle 137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/>
          <p:cNvGrpSpPr/>
          <p:nvPr/>
        </p:nvGrpSpPr>
        <p:grpSpPr>
          <a:xfrm rot="21278205">
            <a:off x="7511008" y="4077533"/>
            <a:ext cx="187353" cy="596868"/>
            <a:chOff x="8457134" y="4235083"/>
            <a:chExt cx="226636" cy="722015"/>
          </a:xfrm>
        </p:grpSpPr>
        <p:grpSp>
          <p:nvGrpSpPr>
            <p:cNvPr id="146" name="Group 14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48" name="Rectangle 147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7" name="Rectangle 14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Group 153"/>
          <p:cNvGrpSpPr/>
          <p:nvPr/>
        </p:nvGrpSpPr>
        <p:grpSpPr>
          <a:xfrm rot="21278205">
            <a:off x="7795165" y="4088618"/>
            <a:ext cx="187353" cy="596868"/>
            <a:chOff x="8457134" y="4235083"/>
            <a:chExt cx="226636" cy="722015"/>
          </a:xfrm>
        </p:grpSpPr>
        <p:grpSp>
          <p:nvGrpSpPr>
            <p:cNvPr id="155" name="Group 154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57" name="Rectangle 156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6" name="Rectangle 155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4788031" y="3792494"/>
            <a:ext cx="796949" cy="750607"/>
            <a:chOff x="5598410" y="5516700"/>
            <a:chExt cx="964048" cy="907988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598410" y="627499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H="1">
              <a:off x="6313883" y="628859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 flipH="1" flipV="1">
              <a:off x="6090577" y="551670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975598" y="617499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69" name="TextBox 168"/>
          <p:cNvSpPr txBox="1"/>
          <p:nvPr/>
        </p:nvSpPr>
        <p:spPr>
          <a:xfrm>
            <a:off x="6254400" y="4737292"/>
            <a:ext cx="1499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Layer 2 Filters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4863993" y="2578429"/>
            <a:ext cx="882673" cy="1038563"/>
            <a:chOff x="4947337" y="3894439"/>
            <a:chExt cx="1032936" cy="1286500"/>
          </a:xfrm>
        </p:grpSpPr>
        <p:sp>
          <p:nvSpPr>
            <p:cNvPr id="171" name="Diamond 170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Diamond 171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iamond 172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Diamond 173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Diamond 174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Diamond 175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Diamond 176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8" name="Left Brace 177"/>
          <p:cNvSpPr/>
          <p:nvPr/>
        </p:nvSpPr>
        <p:spPr>
          <a:xfrm>
            <a:off x="4395118" y="2591092"/>
            <a:ext cx="225679" cy="886307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/>
          <p:cNvSpPr txBox="1"/>
          <p:nvPr/>
        </p:nvSpPr>
        <p:spPr>
          <a:xfrm>
            <a:off x="2803021" y="2726669"/>
            <a:ext cx="1696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Layer 2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Feature “Maps”</a:t>
            </a:r>
          </a:p>
        </p:txBody>
      </p:sp>
      <p:grpSp>
        <p:nvGrpSpPr>
          <p:cNvPr id="180" name="Group 179"/>
          <p:cNvGrpSpPr/>
          <p:nvPr/>
        </p:nvGrpSpPr>
        <p:grpSpPr>
          <a:xfrm rot="21278205">
            <a:off x="7165341" y="2774077"/>
            <a:ext cx="187353" cy="596868"/>
            <a:chOff x="8457134" y="4235083"/>
            <a:chExt cx="226636" cy="722015"/>
          </a:xfrm>
        </p:grpSpPr>
        <p:grpSp>
          <p:nvGrpSpPr>
            <p:cNvPr id="181" name="Group 180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83" name="Rectangle 182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2" name="Rectangle 181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188"/>
          <p:cNvGrpSpPr/>
          <p:nvPr/>
        </p:nvGrpSpPr>
        <p:grpSpPr>
          <a:xfrm rot="21278205">
            <a:off x="7490353" y="2758685"/>
            <a:ext cx="187353" cy="596868"/>
            <a:chOff x="8457134" y="4235083"/>
            <a:chExt cx="226636" cy="722015"/>
          </a:xfrm>
        </p:grpSpPr>
        <p:grpSp>
          <p:nvGrpSpPr>
            <p:cNvPr id="190" name="Group 189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92" name="Rectangle 191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1" name="Rectangle 190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8" name="Group 197"/>
          <p:cNvGrpSpPr/>
          <p:nvPr/>
        </p:nvGrpSpPr>
        <p:grpSpPr>
          <a:xfrm rot="21278205">
            <a:off x="7805741" y="2743294"/>
            <a:ext cx="187353" cy="596868"/>
            <a:chOff x="8457134" y="4235083"/>
            <a:chExt cx="226636" cy="722015"/>
          </a:xfrm>
        </p:grpSpPr>
        <p:grpSp>
          <p:nvGrpSpPr>
            <p:cNvPr id="199" name="Group 198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01" name="Rectangle 200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0" name="Rectangle 199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" name="Group 206"/>
          <p:cNvGrpSpPr/>
          <p:nvPr/>
        </p:nvGrpSpPr>
        <p:grpSpPr>
          <a:xfrm rot="21278205">
            <a:off x="8097318" y="2759407"/>
            <a:ext cx="187353" cy="596868"/>
            <a:chOff x="8457134" y="4235083"/>
            <a:chExt cx="226636" cy="722015"/>
          </a:xfrm>
        </p:grpSpPr>
        <p:grpSp>
          <p:nvGrpSpPr>
            <p:cNvPr id="208" name="Group 207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10" name="Rectangle 209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9" name="Rectangle 208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Group 215"/>
          <p:cNvGrpSpPr/>
          <p:nvPr/>
        </p:nvGrpSpPr>
        <p:grpSpPr>
          <a:xfrm rot="21278205">
            <a:off x="8393837" y="2762175"/>
            <a:ext cx="187353" cy="596868"/>
            <a:chOff x="8457134" y="4235083"/>
            <a:chExt cx="226636" cy="722015"/>
          </a:xfrm>
        </p:grpSpPr>
        <p:grpSp>
          <p:nvGrpSpPr>
            <p:cNvPr id="217" name="Group 216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19" name="Rectangle 218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5" name="Group 224"/>
          <p:cNvGrpSpPr/>
          <p:nvPr/>
        </p:nvGrpSpPr>
        <p:grpSpPr>
          <a:xfrm rot="21278205">
            <a:off x="8705209" y="2770495"/>
            <a:ext cx="187353" cy="596868"/>
            <a:chOff x="8457134" y="4235083"/>
            <a:chExt cx="226636" cy="722015"/>
          </a:xfrm>
        </p:grpSpPr>
        <p:grpSp>
          <p:nvGrpSpPr>
            <p:cNvPr id="226" name="Group 22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28" name="Rectangle 227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7" name="Rectangle 22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4" name="Group 233"/>
          <p:cNvGrpSpPr/>
          <p:nvPr/>
        </p:nvGrpSpPr>
        <p:grpSpPr>
          <a:xfrm rot="21278205">
            <a:off x="8989365" y="2781579"/>
            <a:ext cx="187353" cy="596868"/>
            <a:chOff x="8457134" y="4235083"/>
            <a:chExt cx="226636" cy="722015"/>
          </a:xfrm>
        </p:grpSpPr>
        <p:grpSp>
          <p:nvGrpSpPr>
            <p:cNvPr id="235" name="Group 234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37" name="Rectangle 236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6" name="Rectangle 235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5982232" y="2485455"/>
            <a:ext cx="796949" cy="750607"/>
            <a:chOff x="5598410" y="5516700"/>
            <a:chExt cx="964048" cy="907988"/>
          </a:xfrm>
        </p:grpSpPr>
        <p:cxnSp>
          <p:nvCxnSpPr>
            <p:cNvPr id="244" name="Straight Arrow Connector 243"/>
            <p:cNvCxnSpPr/>
            <p:nvPr/>
          </p:nvCxnSpPr>
          <p:spPr>
            <a:xfrm>
              <a:off x="5598410" y="627499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 flipH="1">
              <a:off x="6313883" y="628859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 flipH="1" flipV="1">
              <a:off x="6090577" y="551670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Oval 246"/>
            <p:cNvSpPr/>
            <p:nvPr/>
          </p:nvSpPr>
          <p:spPr>
            <a:xfrm>
              <a:off x="5975598" y="617499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48" name="TextBox 247"/>
          <p:cNvSpPr txBox="1"/>
          <p:nvPr/>
        </p:nvSpPr>
        <p:spPr>
          <a:xfrm>
            <a:off x="7448600" y="3430253"/>
            <a:ext cx="1499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Layer 3 Filters</a:t>
            </a:r>
          </a:p>
        </p:txBody>
      </p:sp>
      <p:grpSp>
        <p:nvGrpSpPr>
          <p:cNvPr id="249" name="Group 248"/>
          <p:cNvGrpSpPr/>
          <p:nvPr/>
        </p:nvGrpSpPr>
        <p:grpSpPr>
          <a:xfrm>
            <a:off x="6044809" y="1392044"/>
            <a:ext cx="882673" cy="1038563"/>
            <a:chOff x="4947337" y="3894439"/>
            <a:chExt cx="1032936" cy="1286500"/>
          </a:xfrm>
        </p:grpSpPr>
        <p:sp>
          <p:nvSpPr>
            <p:cNvPr id="250" name="Diamond 249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Diamond 250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Diamond 251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Diamond 252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Diamond 253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Diamond 254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Diamond 255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7" name="Left Brace 256"/>
          <p:cNvSpPr/>
          <p:nvPr/>
        </p:nvSpPr>
        <p:spPr>
          <a:xfrm>
            <a:off x="5575933" y="1404705"/>
            <a:ext cx="225679" cy="886307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TextBox 257"/>
          <p:cNvSpPr txBox="1"/>
          <p:nvPr/>
        </p:nvSpPr>
        <p:spPr>
          <a:xfrm>
            <a:off x="3983835" y="1540282"/>
            <a:ext cx="1696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Layer 3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Feature “Maps”</a:t>
            </a:r>
          </a:p>
        </p:txBody>
      </p:sp>
      <p:cxnSp>
        <p:nvCxnSpPr>
          <p:cNvPr id="260" name="Straight Arrow Connector 259"/>
          <p:cNvCxnSpPr/>
          <p:nvPr/>
        </p:nvCxnSpPr>
        <p:spPr>
          <a:xfrm flipV="1">
            <a:off x="7139869" y="1973832"/>
            <a:ext cx="1428185" cy="1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TextBox 265"/>
          <p:cNvSpPr txBox="1"/>
          <p:nvPr/>
        </p:nvSpPr>
        <p:spPr>
          <a:xfrm>
            <a:off x="8748437" y="1807432"/>
            <a:ext cx="223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Malignant or Benign?</a:t>
            </a:r>
          </a:p>
        </p:txBody>
      </p:sp>
      <p:sp>
        <p:nvSpPr>
          <p:cNvPr id="2" name="Rectangle 1"/>
          <p:cNvSpPr/>
          <p:nvPr/>
        </p:nvSpPr>
        <p:spPr>
          <a:xfrm>
            <a:off x="4588789" y="5696620"/>
            <a:ext cx="167235" cy="15237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4781141" y="5696620"/>
            <a:ext cx="167235" cy="15237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4993273" y="5702331"/>
            <a:ext cx="167235" cy="15237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194040" y="5702333"/>
            <a:ext cx="167235" cy="15237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398977" y="5702332"/>
            <a:ext cx="167235" cy="15237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588567" y="5703156"/>
            <a:ext cx="167235" cy="15237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788943" y="5703156"/>
            <a:ext cx="167235" cy="15237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2" name="Picture 2" descr="Figure 2">
            <a:extLst>
              <a:ext uri="{FF2B5EF4-FFF2-40B4-BE49-F238E27FC236}">
                <a16:creationId xmlns:a16="http://schemas.microsoft.com/office/drawing/2014/main" id="{BC760F23-3D0B-7C4A-A063-E2A80BB3E4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754" t="50987" r="16449" b="27002"/>
          <a:stretch/>
        </p:blipFill>
        <p:spPr bwMode="auto">
          <a:xfrm>
            <a:off x="2440812" y="5299336"/>
            <a:ext cx="977309" cy="9773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3" name="Title 1">
            <a:extLst>
              <a:ext uri="{FF2B5EF4-FFF2-40B4-BE49-F238E27FC236}">
                <a16:creationId xmlns:a16="http://schemas.microsoft.com/office/drawing/2014/main" id="{A1AEC39F-A3AF-3549-8463-B715B793A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116" y="0"/>
            <a:ext cx="12192000" cy="1143000"/>
          </a:xfrm>
        </p:spPr>
        <p:txBody>
          <a:bodyPr>
            <a:noAutofit/>
          </a:bodyPr>
          <a:lstStyle/>
          <a:p>
            <a:r>
              <a:rPr lang="en-US" sz="4000" dirty="0"/>
              <a:t>Step 2: Fine-tune the </a:t>
            </a:r>
            <a:r>
              <a:rPr lang="en-US" sz="4000" u="sng" dirty="0"/>
              <a:t>Parameters</a:t>
            </a:r>
            <a:br>
              <a:rPr lang="en-US" sz="4000" u="sng" dirty="0"/>
            </a:br>
            <a:r>
              <a:rPr lang="en-US" sz="2800" dirty="0"/>
              <a:t>“pre-training”, or “transfer learning”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90893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805CB-2EBA-D14D-91A4-A77034028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524BE-6548-AC46-BB45-5E659AE09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do we train a model to classify medical images?</a:t>
            </a:r>
          </a:p>
          <a:p>
            <a:endParaRPr lang="en-US" dirty="0"/>
          </a:p>
          <a:p>
            <a:r>
              <a:rPr lang="en-US" dirty="0"/>
              <a:t>How do we get labels for medical images, and what do they mean (i.e., what is “ground truth”)?</a:t>
            </a:r>
          </a:p>
          <a:p>
            <a:endParaRPr lang="en-US" dirty="0"/>
          </a:p>
          <a:p>
            <a:r>
              <a:rPr lang="en-US" dirty="0"/>
              <a:t>Expert-level performance!</a:t>
            </a:r>
          </a:p>
          <a:p>
            <a:endParaRPr lang="en-US" dirty="0"/>
          </a:p>
          <a:p>
            <a:r>
              <a:rPr lang="en-US" dirty="0"/>
              <a:t>Can we understand why the model makes a certain prediction?</a:t>
            </a:r>
          </a:p>
          <a:p>
            <a:endParaRPr lang="en-US" dirty="0"/>
          </a:p>
          <a:p>
            <a:r>
              <a:rPr lang="en-US" dirty="0"/>
              <a:t>Later: What else can CNNs do in medicine (beyond classification)?</a:t>
            </a:r>
          </a:p>
        </p:txBody>
      </p:sp>
    </p:spTree>
    <p:extLst>
      <p:ext uri="{BB962C8B-B14F-4D97-AF65-F5344CB8AC3E}">
        <p14:creationId xmlns:p14="http://schemas.microsoft.com/office/powerpoint/2010/main" val="2585623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276359" y="5667705"/>
            <a:ext cx="133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Input Image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3637684" y="3930404"/>
            <a:ext cx="882673" cy="1038563"/>
            <a:chOff x="4947337" y="3894439"/>
            <a:chExt cx="1032936" cy="1286500"/>
          </a:xfrm>
        </p:grpSpPr>
        <p:sp>
          <p:nvSpPr>
            <p:cNvPr id="65" name="Diamond 64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Diamond 65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Diamond 66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Diamond 69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Diamond 70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Diamond 71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Diamond 72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4635781" y="5820364"/>
            <a:ext cx="156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 Layer-1 Filters</a:t>
            </a:r>
          </a:p>
        </p:txBody>
      </p:sp>
      <p:sp>
        <p:nvSpPr>
          <p:cNvPr id="76" name="Left Brace 75"/>
          <p:cNvSpPr/>
          <p:nvPr/>
        </p:nvSpPr>
        <p:spPr>
          <a:xfrm>
            <a:off x="3373838" y="4006404"/>
            <a:ext cx="225679" cy="886307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1781742" y="4141982"/>
            <a:ext cx="1696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Layer 1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Feature “Maps”</a:t>
            </a:r>
          </a:p>
        </p:txBody>
      </p:sp>
      <p:grpSp>
        <p:nvGrpSpPr>
          <p:cNvPr id="163" name="Group 162"/>
          <p:cNvGrpSpPr/>
          <p:nvPr/>
        </p:nvGrpSpPr>
        <p:grpSpPr>
          <a:xfrm>
            <a:off x="3607918" y="5140590"/>
            <a:ext cx="796949" cy="750607"/>
            <a:chOff x="5598410" y="5516700"/>
            <a:chExt cx="964048" cy="907988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5598410" y="627499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H="1">
              <a:off x="6313883" y="628859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H="1" flipV="1">
              <a:off x="6090577" y="551670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5975598" y="617499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 rot="21278205">
            <a:off x="5971140" y="4081115"/>
            <a:ext cx="187353" cy="596868"/>
            <a:chOff x="8457134" y="4235083"/>
            <a:chExt cx="226636" cy="722015"/>
          </a:xfrm>
        </p:grpSpPr>
        <p:grpSp>
          <p:nvGrpSpPr>
            <p:cNvPr id="106" name="Group 10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99" name="Rectangle 98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7" name="Rectangle 10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/>
          <p:cNvGrpSpPr/>
          <p:nvPr/>
        </p:nvGrpSpPr>
        <p:grpSpPr>
          <a:xfrm rot="21278205">
            <a:off x="6296153" y="4065723"/>
            <a:ext cx="187353" cy="596868"/>
            <a:chOff x="8457134" y="4235083"/>
            <a:chExt cx="226636" cy="722015"/>
          </a:xfrm>
        </p:grpSpPr>
        <p:grpSp>
          <p:nvGrpSpPr>
            <p:cNvPr id="110" name="Group 109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12" name="Rectangle 111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 rot="21278205">
            <a:off x="6610485" y="4065154"/>
            <a:ext cx="187353" cy="596868"/>
            <a:chOff x="8457134" y="4235083"/>
            <a:chExt cx="226636" cy="722015"/>
          </a:xfrm>
        </p:grpSpPr>
        <p:grpSp>
          <p:nvGrpSpPr>
            <p:cNvPr id="119" name="Group 118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21" name="Rectangle 120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Rectangle 119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" name="Group 126"/>
          <p:cNvGrpSpPr/>
          <p:nvPr/>
        </p:nvGrpSpPr>
        <p:grpSpPr>
          <a:xfrm rot="21278205">
            <a:off x="6903117" y="4066446"/>
            <a:ext cx="187353" cy="596868"/>
            <a:chOff x="8457134" y="4235083"/>
            <a:chExt cx="226636" cy="722015"/>
          </a:xfrm>
        </p:grpSpPr>
        <p:grpSp>
          <p:nvGrpSpPr>
            <p:cNvPr id="128" name="Group 127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30" name="Rectangle 129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 128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6" name="Group 135"/>
          <p:cNvGrpSpPr/>
          <p:nvPr/>
        </p:nvGrpSpPr>
        <p:grpSpPr>
          <a:xfrm rot="21278205">
            <a:off x="7199637" y="4069213"/>
            <a:ext cx="187353" cy="596868"/>
            <a:chOff x="8457134" y="4235083"/>
            <a:chExt cx="226636" cy="722015"/>
          </a:xfrm>
        </p:grpSpPr>
        <p:grpSp>
          <p:nvGrpSpPr>
            <p:cNvPr id="137" name="Group 136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39" name="Rectangle 138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8" name="Rectangle 137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/>
          <p:cNvGrpSpPr/>
          <p:nvPr/>
        </p:nvGrpSpPr>
        <p:grpSpPr>
          <a:xfrm rot="21278205">
            <a:off x="7511008" y="4077533"/>
            <a:ext cx="187353" cy="596868"/>
            <a:chOff x="8457134" y="4235083"/>
            <a:chExt cx="226636" cy="722015"/>
          </a:xfrm>
        </p:grpSpPr>
        <p:grpSp>
          <p:nvGrpSpPr>
            <p:cNvPr id="146" name="Group 14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48" name="Rectangle 147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7" name="Rectangle 14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Group 153"/>
          <p:cNvGrpSpPr/>
          <p:nvPr/>
        </p:nvGrpSpPr>
        <p:grpSpPr>
          <a:xfrm rot="21278205">
            <a:off x="7795165" y="4088618"/>
            <a:ext cx="187353" cy="596868"/>
            <a:chOff x="8457134" y="4235083"/>
            <a:chExt cx="226636" cy="722015"/>
          </a:xfrm>
        </p:grpSpPr>
        <p:grpSp>
          <p:nvGrpSpPr>
            <p:cNvPr id="155" name="Group 154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57" name="Rectangle 156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6" name="Rectangle 155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4788031" y="3792494"/>
            <a:ext cx="796949" cy="750607"/>
            <a:chOff x="5598410" y="5516700"/>
            <a:chExt cx="964048" cy="907988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598410" y="627499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H="1">
              <a:off x="6313883" y="628859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 flipH="1" flipV="1">
              <a:off x="6090577" y="551670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975598" y="617499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69" name="TextBox 168"/>
          <p:cNvSpPr txBox="1"/>
          <p:nvPr/>
        </p:nvSpPr>
        <p:spPr>
          <a:xfrm>
            <a:off x="6254400" y="4737292"/>
            <a:ext cx="1499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Layer 2 Filters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4863993" y="2578429"/>
            <a:ext cx="882673" cy="1038563"/>
            <a:chOff x="4947337" y="3894439"/>
            <a:chExt cx="1032936" cy="1286500"/>
          </a:xfrm>
        </p:grpSpPr>
        <p:sp>
          <p:nvSpPr>
            <p:cNvPr id="171" name="Diamond 170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Diamond 171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iamond 172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Diamond 173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Diamond 174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Diamond 175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Diamond 176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8" name="Left Brace 177"/>
          <p:cNvSpPr/>
          <p:nvPr/>
        </p:nvSpPr>
        <p:spPr>
          <a:xfrm>
            <a:off x="4395118" y="2591092"/>
            <a:ext cx="225679" cy="886307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/>
          <p:cNvSpPr txBox="1"/>
          <p:nvPr/>
        </p:nvSpPr>
        <p:spPr>
          <a:xfrm>
            <a:off x="2803021" y="2726669"/>
            <a:ext cx="1696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Layer 2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Feature “Maps”</a:t>
            </a:r>
          </a:p>
        </p:txBody>
      </p:sp>
      <p:grpSp>
        <p:nvGrpSpPr>
          <p:cNvPr id="180" name="Group 179"/>
          <p:cNvGrpSpPr/>
          <p:nvPr/>
        </p:nvGrpSpPr>
        <p:grpSpPr>
          <a:xfrm rot="21278205">
            <a:off x="7165341" y="2774077"/>
            <a:ext cx="187353" cy="596868"/>
            <a:chOff x="8457134" y="4235083"/>
            <a:chExt cx="226636" cy="722015"/>
          </a:xfrm>
        </p:grpSpPr>
        <p:grpSp>
          <p:nvGrpSpPr>
            <p:cNvPr id="181" name="Group 180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83" name="Rectangle 182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2" name="Rectangle 181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188"/>
          <p:cNvGrpSpPr/>
          <p:nvPr/>
        </p:nvGrpSpPr>
        <p:grpSpPr>
          <a:xfrm rot="21278205">
            <a:off x="7490353" y="2758685"/>
            <a:ext cx="187353" cy="596868"/>
            <a:chOff x="8457134" y="4235083"/>
            <a:chExt cx="226636" cy="722015"/>
          </a:xfrm>
        </p:grpSpPr>
        <p:grpSp>
          <p:nvGrpSpPr>
            <p:cNvPr id="190" name="Group 189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92" name="Rectangle 191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1" name="Rectangle 190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8" name="Group 197"/>
          <p:cNvGrpSpPr/>
          <p:nvPr/>
        </p:nvGrpSpPr>
        <p:grpSpPr>
          <a:xfrm rot="21278205">
            <a:off x="7805741" y="2743294"/>
            <a:ext cx="187353" cy="596868"/>
            <a:chOff x="8457134" y="4235083"/>
            <a:chExt cx="226636" cy="722015"/>
          </a:xfrm>
        </p:grpSpPr>
        <p:grpSp>
          <p:nvGrpSpPr>
            <p:cNvPr id="199" name="Group 198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01" name="Rectangle 200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0" name="Rectangle 199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" name="Group 206"/>
          <p:cNvGrpSpPr/>
          <p:nvPr/>
        </p:nvGrpSpPr>
        <p:grpSpPr>
          <a:xfrm rot="21278205">
            <a:off x="8097318" y="2759407"/>
            <a:ext cx="187353" cy="596868"/>
            <a:chOff x="8457134" y="4235083"/>
            <a:chExt cx="226636" cy="722015"/>
          </a:xfrm>
        </p:grpSpPr>
        <p:grpSp>
          <p:nvGrpSpPr>
            <p:cNvPr id="208" name="Group 207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10" name="Rectangle 209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9" name="Rectangle 208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Group 215"/>
          <p:cNvGrpSpPr/>
          <p:nvPr/>
        </p:nvGrpSpPr>
        <p:grpSpPr>
          <a:xfrm rot="21278205">
            <a:off x="8393837" y="2762175"/>
            <a:ext cx="187353" cy="596868"/>
            <a:chOff x="8457134" y="4235083"/>
            <a:chExt cx="226636" cy="722015"/>
          </a:xfrm>
        </p:grpSpPr>
        <p:grpSp>
          <p:nvGrpSpPr>
            <p:cNvPr id="217" name="Group 216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19" name="Rectangle 218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5" name="Group 224"/>
          <p:cNvGrpSpPr/>
          <p:nvPr/>
        </p:nvGrpSpPr>
        <p:grpSpPr>
          <a:xfrm rot="21278205">
            <a:off x="8705209" y="2770495"/>
            <a:ext cx="187353" cy="596868"/>
            <a:chOff x="8457134" y="4235083"/>
            <a:chExt cx="226636" cy="722015"/>
          </a:xfrm>
        </p:grpSpPr>
        <p:grpSp>
          <p:nvGrpSpPr>
            <p:cNvPr id="226" name="Group 22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28" name="Rectangle 227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7" name="Rectangle 22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4" name="Group 233"/>
          <p:cNvGrpSpPr/>
          <p:nvPr/>
        </p:nvGrpSpPr>
        <p:grpSpPr>
          <a:xfrm rot="21278205">
            <a:off x="8989365" y="2781579"/>
            <a:ext cx="187353" cy="596868"/>
            <a:chOff x="8457134" y="4235083"/>
            <a:chExt cx="226636" cy="722015"/>
          </a:xfrm>
        </p:grpSpPr>
        <p:grpSp>
          <p:nvGrpSpPr>
            <p:cNvPr id="235" name="Group 234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37" name="Rectangle 236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6" name="Rectangle 235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5982232" y="2485455"/>
            <a:ext cx="796949" cy="750607"/>
            <a:chOff x="5598410" y="5516700"/>
            <a:chExt cx="964048" cy="907988"/>
          </a:xfrm>
        </p:grpSpPr>
        <p:cxnSp>
          <p:nvCxnSpPr>
            <p:cNvPr id="244" name="Straight Arrow Connector 243"/>
            <p:cNvCxnSpPr/>
            <p:nvPr/>
          </p:nvCxnSpPr>
          <p:spPr>
            <a:xfrm>
              <a:off x="5598410" y="627499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 flipH="1">
              <a:off x="6313883" y="628859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 flipH="1" flipV="1">
              <a:off x="6090577" y="551670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Oval 246"/>
            <p:cNvSpPr/>
            <p:nvPr/>
          </p:nvSpPr>
          <p:spPr>
            <a:xfrm>
              <a:off x="5975598" y="617499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48" name="TextBox 247"/>
          <p:cNvSpPr txBox="1"/>
          <p:nvPr/>
        </p:nvSpPr>
        <p:spPr>
          <a:xfrm>
            <a:off x="7448600" y="3430253"/>
            <a:ext cx="1499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Layer 3 Filters</a:t>
            </a:r>
          </a:p>
        </p:txBody>
      </p:sp>
      <p:grpSp>
        <p:nvGrpSpPr>
          <p:cNvPr id="249" name="Group 248"/>
          <p:cNvGrpSpPr/>
          <p:nvPr/>
        </p:nvGrpSpPr>
        <p:grpSpPr>
          <a:xfrm>
            <a:off x="6044809" y="1392044"/>
            <a:ext cx="882673" cy="1038563"/>
            <a:chOff x="4947337" y="3894439"/>
            <a:chExt cx="1032936" cy="1286500"/>
          </a:xfrm>
        </p:grpSpPr>
        <p:sp>
          <p:nvSpPr>
            <p:cNvPr id="250" name="Diamond 249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Diamond 250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Diamond 251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Diamond 252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Diamond 253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Diamond 254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Diamond 255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7" name="Left Brace 256"/>
          <p:cNvSpPr/>
          <p:nvPr/>
        </p:nvSpPr>
        <p:spPr>
          <a:xfrm>
            <a:off x="5575933" y="1404705"/>
            <a:ext cx="225679" cy="886307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TextBox 257"/>
          <p:cNvSpPr txBox="1"/>
          <p:nvPr/>
        </p:nvSpPr>
        <p:spPr>
          <a:xfrm>
            <a:off x="3983835" y="1540282"/>
            <a:ext cx="1696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Layer 3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Feature “Maps”</a:t>
            </a:r>
          </a:p>
        </p:txBody>
      </p:sp>
      <p:cxnSp>
        <p:nvCxnSpPr>
          <p:cNvPr id="260" name="Straight Arrow Connector 259"/>
          <p:cNvCxnSpPr/>
          <p:nvPr/>
        </p:nvCxnSpPr>
        <p:spPr>
          <a:xfrm flipV="1">
            <a:off x="7139869" y="1973832"/>
            <a:ext cx="1428185" cy="1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588789" y="5696620"/>
            <a:ext cx="167235" cy="15237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4781141" y="5696620"/>
            <a:ext cx="167235" cy="15237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4993273" y="5702331"/>
            <a:ext cx="167235" cy="15237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194040" y="5702333"/>
            <a:ext cx="167235" cy="15237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398977" y="5702332"/>
            <a:ext cx="167235" cy="15237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588567" y="5703156"/>
            <a:ext cx="167235" cy="15237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788943" y="5703156"/>
            <a:ext cx="167235" cy="15237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01FD45-0996-4AD6-9AD3-29B6D02310BC}"/>
              </a:ext>
            </a:extLst>
          </p:cNvPr>
          <p:cNvSpPr/>
          <p:nvPr/>
        </p:nvSpPr>
        <p:spPr>
          <a:xfrm>
            <a:off x="5872561" y="1235286"/>
            <a:ext cx="5430497" cy="26741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8A2FFD12-8E07-4761-929A-6936D9F698A8}"/>
              </a:ext>
            </a:extLst>
          </p:cNvPr>
          <p:cNvSpPr/>
          <p:nvPr/>
        </p:nvSpPr>
        <p:spPr>
          <a:xfrm>
            <a:off x="7534909" y="5165119"/>
            <a:ext cx="44546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Guardian TextSans Web"/>
              </a:rPr>
              <a:t>Feature detectors at the top of the network are typically highly specialized for a particular task </a:t>
            </a:r>
            <a:endParaRPr lang="en-US" sz="2400" b="1" dirty="0"/>
          </a:p>
        </p:txBody>
      </p:sp>
      <p:pic>
        <p:nvPicPr>
          <p:cNvPr id="263" name="Picture 2" descr="Figure 2">
            <a:extLst>
              <a:ext uri="{FF2B5EF4-FFF2-40B4-BE49-F238E27FC236}">
                <a16:creationId xmlns:a16="http://schemas.microsoft.com/office/drawing/2014/main" id="{8B24CB00-7248-C449-B19F-2CC815879C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754" t="50987" r="16449" b="27002"/>
          <a:stretch/>
        </p:blipFill>
        <p:spPr bwMode="auto">
          <a:xfrm>
            <a:off x="2440812" y="5299336"/>
            <a:ext cx="977309" cy="9773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5" name="TextBox 264">
            <a:extLst>
              <a:ext uri="{FF2B5EF4-FFF2-40B4-BE49-F238E27FC236}">
                <a16:creationId xmlns:a16="http://schemas.microsoft.com/office/drawing/2014/main" id="{4B4E6EC9-CA69-2C4C-AFD7-EBBCDA43AE68}"/>
              </a:ext>
            </a:extLst>
          </p:cNvPr>
          <p:cNvSpPr txBox="1"/>
          <p:nvPr/>
        </p:nvSpPr>
        <p:spPr>
          <a:xfrm>
            <a:off x="8748437" y="1807432"/>
            <a:ext cx="223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Malignant or Benign?</a:t>
            </a:r>
          </a:p>
        </p:txBody>
      </p:sp>
      <p:sp>
        <p:nvSpPr>
          <p:cNvPr id="270" name="Title 1">
            <a:extLst>
              <a:ext uri="{FF2B5EF4-FFF2-40B4-BE49-F238E27FC236}">
                <a16:creationId xmlns:a16="http://schemas.microsoft.com/office/drawing/2014/main" id="{171E7E7A-CFFE-4F44-A8B4-E6572950F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116" y="0"/>
            <a:ext cx="12192000" cy="1143000"/>
          </a:xfrm>
        </p:spPr>
        <p:txBody>
          <a:bodyPr>
            <a:noAutofit/>
          </a:bodyPr>
          <a:lstStyle/>
          <a:p>
            <a:r>
              <a:rPr lang="en-US" sz="4000" dirty="0"/>
              <a:t>Step 2: Fine-tune the </a:t>
            </a:r>
            <a:r>
              <a:rPr lang="en-US" sz="4000" u="sng" dirty="0"/>
              <a:t>Parameters</a:t>
            </a:r>
            <a:br>
              <a:rPr lang="en-US" sz="4000" u="sng" dirty="0"/>
            </a:br>
            <a:r>
              <a:rPr lang="en-US" sz="2800" dirty="0"/>
              <a:t>“pre-training”, or “transfer learning”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06325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276359" y="5667705"/>
            <a:ext cx="133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Input Image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3637684" y="3930404"/>
            <a:ext cx="882673" cy="1038563"/>
            <a:chOff x="4947337" y="3894439"/>
            <a:chExt cx="1032936" cy="1286500"/>
          </a:xfrm>
        </p:grpSpPr>
        <p:sp>
          <p:nvSpPr>
            <p:cNvPr id="65" name="Diamond 64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Diamond 65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Diamond 66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Diamond 69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Diamond 70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Diamond 71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Diamond 72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4635781" y="5820364"/>
            <a:ext cx="156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 Layer-1 Filters</a:t>
            </a:r>
          </a:p>
        </p:txBody>
      </p:sp>
      <p:sp>
        <p:nvSpPr>
          <p:cNvPr id="76" name="Left Brace 75"/>
          <p:cNvSpPr/>
          <p:nvPr/>
        </p:nvSpPr>
        <p:spPr>
          <a:xfrm>
            <a:off x="3373838" y="4006404"/>
            <a:ext cx="225679" cy="886307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1781742" y="4141982"/>
            <a:ext cx="1696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Layer 1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Feature “Maps”</a:t>
            </a:r>
          </a:p>
        </p:txBody>
      </p:sp>
      <p:grpSp>
        <p:nvGrpSpPr>
          <p:cNvPr id="163" name="Group 162"/>
          <p:cNvGrpSpPr/>
          <p:nvPr/>
        </p:nvGrpSpPr>
        <p:grpSpPr>
          <a:xfrm>
            <a:off x="3607918" y="5140590"/>
            <a:ext cx="796949" cy="750607"/>
            <a:chOff x="5598410" y="5516700"/>
            <a:chExt cx="964048" cy="907988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5598410" y="627499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H="1">
              <a:off x="6313883" y="628859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H="1" flipV="1">
              <a:off x="6090577" y="551670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5975598" y="617499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 rot="21278205">
            <a:off x="5971140" y="4081115"/>
            <a:ext cx="187353" cy="596868"/>
            <a:chOff x="8457134" y="4235083"/>
            <a:chExt cx="226636" cy="722015"/>
          </a:xfrm>
        </p:grpSpPr>
        <p:grpSp>
          <p:nvGrpSpPr>
            <p:cNvPr id="106" name="Group 10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99" name="Rectangle 98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ectangle 102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7" name="Rectangle 10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/>
          <p:cNvGrpSpPr/>
          <p:nvPr/>
        </p:nvGrpSpPr>
        <p:grpSpPr>
          <a:xfrm rot="21278205">
            <a:off x="6296153" y="4065723"/>
            <a:ext cx="187353" cy="596868"/>
            <a:chOff x="8457134" y="4235083"/>
            <a:chExt cx="226636" cy="722015"/>
          </a:xfrm>
        </p:grpSpPr>
        <p:grpSp>
          <p:nvGrpSpPr>
            <p:cNvPr id="110" name="Group 109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12" name="Rectangle 111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tangle 112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tangle 113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tangle 114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tangle 115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tangle 116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 rot="21278205">
            <a:off x="6610485" y="4065154"/>
            <a:ext cx="187353" cy="596868"/>
            <a:chOff x="8457134" y="4235083"/>
            <a:chExt cx="226636" cy="722015"/>
          </a:xfrm>
        </p:grpSpPr>
        <p:grpSp>
          <p:nvGrpSpPr>
            <p:cNvPr id="119" name="Group 118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21" name="Rectangle 120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Rectangle 121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Rectangle 122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4" name="Rectangle 123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Rectangle 124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0" name="Rectangle 119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" name="Group 126"/>
          <p:cNvGrpSpPr/>
          <p:nvPr/>
        </p:nvGrpSpPr>
        <p:grpSpPr>
          <a:xfrm rot="21278205">
            <a:off x="6903117" y="4066446"/>
            <a:ext cx="187353" cy="596868"/>
            <a:chOff x="8457134" y="4235083"/>
            <a:chExt cx="226636" cy="722015"/>
          </a:xfrm>
        </p:grpSpPr>
        <p:grpSp>
          <p:nvGrpSpPr>
            <p:cNvPr id="128" name="Group 127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30" name="Rectangle 129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Rectangle 131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Rectangle 132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Rectangle 134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9" name="Rectangle 128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6" name="Group 135"/>
          <p:cNvGrpSpPr/>
          <p:nvPr/>
        </p:nvGrpSpPr>
        <p:grpSpPr>
          <a:xfrm rot="21278205">
            <a:off x="7199637" y="4069213"/>
            <a:ext cx="187353" cy="596868"/>
            <a:chOff x="8457134" y="4235083"/>
            <a:chExt cx="226636" cy="722015"/>
          </a:xfrm>
        </p:grpSpPr>
        <p:grpSp>
          <p:nvGrpSpPr>
            <p:cNvPr id="137" name="Group 136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39" name="Rectangle 138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Rectangle 139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Rectangle 140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Rectangle 142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Rectangle 143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8" name="Rectangle 137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/>
          <p:cNvGrpSpPr/>
          <p:nvPr/>
        </p:nvGrpSpPr>
        <p:grpSpPr>
          <a:xfrm rot="21278205">
            <a:off x="7511008" y="4077533"/>
            <a:ext cx="187353" cy="596868"/>
            <a:chOff x="8457134" y="4235083"/>
            <a:chExt cx="226636" cy="722015"/>
          </a:xfrm>
        </p:grpSpPr>
        <p:grpSp>
          <p:nvGrpSpPr>
            <p:cNvPr id="146" name="Group 14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48" name="Rectangle 147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Rectangle 148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Rectangle 149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Rectangle 150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Rectangle 151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Rectangle 152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7" name="Rectangle 14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4" name="Group 153"/>
          <p:cNvGrpSpPr/>
          <p:nvPr/>
        </p:nvGrpSpPr>
        <p:grpSpPr>
          <a:xfrm rot="21278205">
            <a:off x="7795165" y="4088618"/>
            <a:ext cx="187353" cy="596868"/>
            <a:chOff x="8457134" y="4235083"/>
            <a:chExt cx="226636" cy="722015"/>
          </a:xfrm>
        </p:grpSpPr>
        <p:grpSp>
          <p:nvGrpSpPr>
            <p:cNvPr id="155" name="Group 154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57" name="Rectangle 156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Rectangle 157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Rectangle 158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Rectangle 159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Rectangle 160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Rectangle 161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6" name="Rectangle 155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4788031" y="3792494"/>
            <a:ext cx="796949" cy="750607"/>
            <a:chOff x="5598410" y="5516700"/>
            <a:chExt cx="964048" cy="907988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598410" y="627499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H="1">
              <a:off x="6313883" y="628859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 flipH="1" flipV="1">
              <a:off x="6090577" y="551670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975598" y="617499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169" name="TextBox 168"/>
          <p:cNvSpPr txBox="1"/>
          <p:nvPr/>
        </p:nvSpPr>
        <p:spPr>
          <a:xfrm>
            <a:off x="6254400" y="4737292"/>
            <a:ext cx="1499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Layer 2 Filters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4863993" y="2578429"/>
            <a:ext cx="882673" cy="1038563"/>
            <a:chOff x="4947337" y="3894439"/>
            <a:chExt cx="1032936" cy="1286500"/>
          </a:xfrm>
        </p:grpSpPr>
        <p:sp>
          <p:nvSpPr>
            <p:cNvPr id="171" name="Diamond 170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Diamond 171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Diamond 172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Diamond 173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Diamond 174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Diamond 175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Diamond 176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8" name="Left Brace 177"/>
          <p:cNvSpPr/>
          <p:nvPr/>
        </p:nvSpPr>
        <p:spPr>
          <a:xfrm>
            <a:off x="4395118" y="2591092"/>
            <a:ext cx="225679" cy="886307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TextBox 178"/>
          <p:cNvSpPr txBox="1"/>
          <p:nvPr/>
        </p:nvSpPr>
        <p:spPr>
          <a:xfrm>
            <a:off x="2803021" y="2726669"/>
            <a:ext cx="1696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Layer 2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Feature “Maps”</a:t>
            </a:r>
          </a:p>
        </p:txBody>
      </p:sp>
      <p:grpSp>
        <p:nvGrpSpPr>
          <p:cNvPr id="180" name="Group 179"/>
          <p:cNvGrpSpPr/>
          <p:nvPr/>
        </p:nvGrpSpPr>
        <p:grpSpPr>
          <a:xfrm rot="21278205">
            <a:off x="7165341" y="2774077"/>
            <a:ext cx="187353" cy="596868"/>
            <a:chOff x="8457134" y="4235083"/>
            <a:chExt cx="226636" cy="722015"/>
          </a:xfrm>
        </p:grpSpPr>
        <p:grpSp>
          <p:nvGrpSpPr>
            <p:cNvPr id="181" name="Group 180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83" name="Rectangle 182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Rectangle 183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Rectangle 184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Rectangle 185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Rectangle 186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Rectangle 187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2" name="Rectangle 181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188"/>
          <p:cNvGrpSpPr/>
          <p:nvPr/>
        </p:nvGrpSpPr>
        <p:grpSpPr>
          <a:xfrm rot="21278205">
            <a:off x="7490353" y="2758685"/>
            <a:ext cx="187353" cy="596868"/>
            <a:chOff x="8457134" y="4235083"/>
            <a:chExt cx="226636" cy="722015"/>
          </a:xfrm>
        </p:grpSpPr>
        <p:grpSp>
          <p:nvGrpSpPr>
            <p:cNvPr id="190" name="Group 189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92" name="Rectangle 191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Rectangle 193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1" name="Rectangle 190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8" name="Group 197"/>
          <p:cNvGrpSpPr/>
          <p:nvPr/>
        </p:nvGrpSpPr>
        <p:grpSpPr>
          <a:xfrm rot="21278205">
            <a:off x="7805741" y="2743294"/>
            <a:ext cx="187353" cy="596868"/>
            <a:chOff x="8457134" y="4235083"/>
            <a:chExt cx="226636" cy="722015"/>
          </a:xfrm>
        </p:grpSpPr>
        <p:grpSp>
          <p:nvGrpSpPr>
            <p:cNvPr id="199" name="Group 198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01" name="Rectangle 200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0" name="Rectangle 199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" name="Group 206"/>
          <p:cNvGrpSpPr/>
          <p:nvPr/>
        </p:nvGrpSpPr>
        <p:grpSpPr>
          <a:xfrm rot="21278205">
            <a:off x="8097318" y="2759407"/>
            <a:ext cx="187353" cy="596868"/>
            <a:chOff x="8457134" y="4235083"/>
            <a:chExt cx="226636" cy="722015"/>
          </a:xfrm>
        </p:grpSpPr>
        <p:grpSp>
          <p:nvGrpSpPr>
            <p:cNvPr id="208" name="Group 207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10" name="Rectangle 209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9" name="Rectangle 208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6" name="Group 215"/>
          <p:cNvGrpSpPr/>
          <p:nvPr/>
        </p:nvGrpSpPr>
        <p:grpSpPr>
          <a:xfrm rot="21278205">
            <a:off x="8393837" y="2762175"/>
            <a:ext cx="187353" cy="596868"/>
            <a:chOff x="8457134" y="4235083"/>
            <a:chExt cx="226636" cy="722015"/>
          </a:xfrm>
        </p:grpSpPr>
        <p:grpSp>
          <p:nvGrpSpPr>
            <p:cNvPr id="217" name="Group 216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19" name="Rectangle 218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5" name="Group 224"/>
          <p:cNvGrpSpPr/>
          <p:nvPr/>
        </p:nvGrpSpPr>
        <p:grpSpPr>
          <a:xfrm rot="21278205">
            <a:off x="8705209" y="2770495"/>
            <a:ext cx="187353" cy="596868"/>
            <a:chOff x="8457134" y="4235083"/>
            <a:chExt cx="226636" cy="722015"/>
          </a:xfrm>
        </p:grpSpPr>
        <p:grpSp>
          <p:nvGrpSpPr>
            <p:cNvPr id="226" name="Group 22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28" name="Rectangle 227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Rectangle 229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7" name="Rectangle 22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4" name="Group 233"/>
          <p:cNvGrpSpPr/>
          <p:nvPr/>
        </p:nvGrpSpPr>
        <p:grpSpPr>
          <a:xfrm rot="21278205">
            <a:off x="8989365" y="2781579"/>
            <a:ext cx="187353" cy="596868"/>
            <a:chOff x="8457134" y="4235083"/>
            <a:chExt cx="226636" cy="722015"/>
          </a:xfrm>
        </p:grpSpPr>
        <p:grpSp>
          <p:nvGrpSpPr>
            <p:cNvPr id="235" name="Group 234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37" name="Rectangle 236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Rectangle 237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Rectangle 238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Rectangle 239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Rectangle 240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Rectangle 241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6" name="Rectangle 235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5982232" y="2485455"/>
            <a:ext cx="796949" cy="750607"/>
            <a:chOff x="5598410" y="5516700"/>
            <a:chExt cx="964048" cy="907988"/>
          </a:xfrm>
        </p:grpSpPr>
        <p:cxnSp>
          <p:nvCxnSpPr>
            <p:cNvPr id="244" name="Straight Arrow Connector 243"/>
            <p:cNvCxnSpPr/>
            <p:nvPr/>
          </p:nvCxnSpPr>
          <p:spPr>
            <a:xfrm>
              <a:off x="5598410" y="627499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 flipH="1">
              <a:off x="6313883" y="628859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 flipH="1" flipV="1">
              <a:off x="6090577" y="551670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Oval 246"/>
            <p:cNvSpPr/>
            <p:nvPr/>
          </p:nvSpPr>
          <p:spPr>
            <a:xfrm>
              <a:off x="5975598" y="617499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48" name="TextBox 247"/>
          <p:cNvSpPr txBox="1"/>
          <p:nvPr/>
        </p:nvSpPr>
        <p:spPr>
          <a:xfrm>
            <a:off x="7448600" y="3430253"/>
            <a:ext cx="1499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Layer 3 Filters</a:t>
            </a:r>
          </a:p>
        </p:txBody>
      </p:sp>
      <p:grpSp>
        <p:nvGrpSpPr>
          <p:cNvPr id="249" name="Group 248"/>
          <p:cNvGrpSpPr/>
          <p:nvPr/>
        </p:nvGrpSpPr>
        <p:grpSpPr>
          <a:xfrm>
            <a:off x="6044809" y="1392044"/>
            <a:ext cx="882673" cy="1038563"/>
            <a:chOff x="4947337" y="3894439"/>
            <a:chExt cx="1032936" cy="1286500"/>
          </a:xfrm>
        </p:grpSpPr>
        <p:sp>
          <p:nvSpPr>
            <p:cNvPr id="250" name="Diamond 249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Diamond 250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Diamond 251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Diamond 252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Diamond 253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Diamond 254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Diamond 255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7" name="Left Brace 256"/>
          <p:cNvSpPr/>
          <p:nvPr/>
        </p:nvSpPr>
        <p:spPr>
          <a:xfrm>
            <a:off x="5575933" y="1404705"/>
            <a:ext cx="225679" cy="886307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TextBox 257"/>
          <p:cNvSpPr txBox="1"/>
          <p:nvPr/>
        </p:nvSpPr>
        <p:spPr>
          <a:xfrm>
            <a:off x="3983835" y="1540282"/>
            <a:ext cx="1696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Layer 3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Feature “Maps”</a:t>
            </a:r>
          </a:p>
        </p:txBody>
      </p:sp>
      <p:cxnSp>
        <p:nvCxnSpPr>
          <p:cNvPr id="260" name="Straight Arrow Connector 259"/>
          <p:cNvCxnSpPr/>
          <p:nvPr/>
        </p:nvCxnSpPr>
        <p:spPr>
          <a:xfrm flipV="1">
            <a:off x="7139869" y="1973832"/>
            <a:ext cx="1428185" cy="1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588789" y="5696620"/>
            <a:ext cx="167235" cy="15237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Rectangle 258"/>
          <p:cNvSpPr/>
          <p:nvPr/>
        </p:nvSpPr>
        <p:spPr>
          <a:xfrm>
            <a:off x="4781141" y="5696620"/>
            <a:ext cx="167235" cy="15237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4993273" y="5702331"/>
            <a:ext cx="167235" cy="15237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5194040" y="5702333"/>
            <a:ext cx="167235" cy="15237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5398977" y="5702332"/>
            <a:ext cx="167235" cy="15237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5588567" y="5703156"/>
            <a:ext cx="167235" cy="15237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5788943" y="5703156"/>
            <a:ext cx="167235" cy="15237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01FD45-0996-4AD6-9AD3-29B6D02310BC}"/>
              </a:ext>
            </a:extLst>
          </p:cNvPr>
          <p:cNvSpPr/>
          <p:nvPr/>
        </p:nvSpPr>
        <p:spPr>
          <a:xfrm>
            <a:off x="4462017" y="5138622"/>
            <a:ext cx="1770209" cy="14117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8A2FFD12-8E07-4761-929A-6936D9F698A8}"/>
              </a:ext>
            </a:extLst>
          </p:cNvPr>
          <p:cNvSpPr/>
          <p:nvPr/>
        </p:nvSpPr>
        <p:spPr>
          <a:xfrm>
            <a:off x="7448337" y="5416714"/>
            <a:ext cx="44546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Guardian TextSans Web"/>
              </a:rPr>
              <a:t>But low-level detectors extract features </a:t>
            </a:r>
            <a:r>
              <a:rPr lang="en-US" sz="2400" b="1" dirty="0">
                <a:solidFill>
                  <a:srgbClr val="FF0000"/>
                </a:solidFill>
                <a:latin typeface="Guardian TextSans Web"/>
              </a:rPr>
              <a:t>universal to all images 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C0EC78C6-0A77-6244-9BC6-53E8114DDABB}"/>
              </a:ext>
            </a:extLst>
          </p:cNvPr>
          <p:cNvSpPr txBox="1"/>
          <p:nvPr/>
        </p:nvSpPr>
        <p:spPr>
          <a:xfrm>
            <a:off x="8748437" y="1807432"/>
            <a:ext cx="223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Malignant or Benign?</a:t>
            </a:r>
          </a:p>
        </p:txBody>
      </p:sp>
      <p:pic>
        <p:nvPicPr>
          <p:cNvPr id="265" name="Picture 2" descr="Figure 2">
            <a:extLst>
              <a:ext uri="{FF2B5EF4-FFF2-40B4-BE49-F238E27FC236}">
                <a16:creationId xmlns:a16="http://schemas.microsoft.com/office/drawing/2014/main" id="{8BAA549B-6E4F-134D-A291-DF64E9BBB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754" t="50987" r="16449" b="27002"/>
          <a:stretch/>
        </p:blipFill>
        <p:spPr bwMode="auto">
          <a:xfrm>
            <a:off x="2440812" y="5299336"/>
            <a:ext cx="977309" cy="977309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" name="Title 1">
            <a:extLst>
              <a:ext uri="{FF2B5EF4-FFF2-40B4-BE49-F238E27FC236}">
                <a16:creationId xmlns:a16="http://schemas.microsoft.com/office/drawing/2014/main" id="{716A3F87-44D9-8A4C-B16A-93FE4A03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116" y="0"/>
            <a:ext cx="12192000" cy="1143000"/>
          </a:xfrm>
        </p:spPr>
        <p:txBody>
          <a:bodyPr>
            <a:noAutofit/>
          </a:bodyPr>
          <a:lstStyle/>
          <a:p>
            <a:r>
              <a:rPr lang="en-US" sz="4000" dirty="0"/>
              <a:t>Step 2: Fine-tune the </a:t>
            </a:r>
            <a:r>
              <a:rPr lang="en-US" sz="4000" u="sng" dirty="0"/>
              <a:t>Parameters</a:t>
            </a:r>
            <a:br>
              <a:rPr lang="en-US" sz="4000" u="sng" dirty="0"/>
            </a:br>
            <a:r>
              <a:rPr lang="en-US" sz="2800" dirty="0"/>
              <a:t>“pre-training”, or “transfer learning”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211983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03213" y="1697277"/>
            <a:ext cx="7291388" cy="3164563"/>
            <a:chOff x="708660" y="819150"/>
            <a:chExt cx="10949940" cy="52197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660" y="819150"/>
              <a:ext cx="5219700" cy="52197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900" y="819150"/>
              <a:ext cx="5219700" cy="5219700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 rot="16200000">
            <a:off x="-1216536" y="3125671"/>
            <a:ext cx="38597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https://docs.gimp.org/en/plug-in-convmatrix.html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4CA1A-B51E-1A43-9040-5B1152E4C39B}"/>
              </a:ext>
            </a:extLst>
          </p:cNvPr>
          <p:cNvSpPr txBox="1"/>
          <p:nvPr/>
        </p:nvSpPr>
        <p:spPr>
          <a:xfrm>
            <a:off x="9034599" y="2383888"/>
            <a:ext cx="26672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filter that detects edges may be useful for many classification tasks.</a:t>
            </a:r>
          </a:p>
        </p:txBody>
      </p:sp>
    </p:spTree>
    <p:extLst>
      <p:ext uri="{BB962C8B-B14F-4D97-AF65-F5344CB8AC3E}">
        <p14:creationId xmlns:p14="http://schemas.microsoft.com/office/powerpoint/2010/main" val="2436255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68" y="253957"/>
            <a:ext cx="11900770" cy="737166"/>
          </a:xfrm>
        </p:spPr>
        <p:txBody>
          <a:bodyPr>
            <a:normAutofit/>
          </a:bodyPr>
          <a:lstStyle/>
          <a:p>
            <a:r>
              <a:rPr lang="en-US" dirty="0"/>
              <a:t>Pre-training, in brief</a:t>
            </a:r>
          </a:p>
        </p:txBody>
      </p:sp>
      <p:sp>
        <p:nvSpPr>
          <p:cNvPr id="7" name="Rectangle 6"/>
          <p:cNvSpPr/>
          <p:nvPr/>
        </p:nvSpPr>
        <p:spPr>
          <a:xfrm>
            <a:off x="843680" y="1672390"/>
            <a:ext cx="1051194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arenR"/>
            </a:pPr>
            <a:r>
              <a:rPr lang="en-US" sz="3200" dirty="0">
                <a:solidFill>
                  <a:srgbClr val="333333"/>
                </a:solidFill>
                <a:latin typeface="Arial" panose="020B0604020202020204" pitchFamily="34" charset="0"/>
              </a:rPr>
              <a:t>fine-tuning a pre-trained model tends to be </a:t>
            </a:r>
            <a:r>
              <a:rPr lang="en-US" sz="3200" b="1" dirty="0">
                <a:solidFill>
                  <a:srgbClr val="333333"/>
                </a:solidFill>
                <a:latin typeface="Arial" panose="020B0604020202020204" pitchFamily="34" charset="0"/>
              </a:rPr>
              <a:t>at least as good as learning from scratch </a:t>
            </a:r>
          </a:p>
          <a:p>
            <a:pPr lvl="1"/>
            <a:r>
              <a:rPr lang="en-US" sz="3200" dirty="0">
                <a:solidFill>
                  <a:srgbClr val="333333"/>
                </a:solidFill>
                <a:latin typeface="Arial" panose="020B0604020202020204" pitchFamily="34" charset="0"/>
              </a:rPr>
              <a:t>(empirical result)</a:t>
            </a:r>
          </a:p>
          <a:p>
            <a:pPr marL="342900" indent="-342900">
              <a:buAutoNum type="arabicParenR"/>
            </a:pPr>
            <a:endParaRPr lang="en-US" sz="32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sz="3200" dirty="0">
                <a:solidFill>
                  <a:srgbClr val="333333"/>
                </a:solidFill>
                <a:latin typeface="Arial" panose="020B0604020202020204" pitchFamily="34" charset="0"/>
              </a:rPr>
              <a:t>2) freeze early layers and fine-tune later layers</a:t>
            </a:r>
          </a:p>
          <a:p>
            <a:r>
              <a:rPr lang="en-US" sz="3200" dirty="0">
                <a:solidFill>
                  <a:srgbClr val="333333"/>
                </a:solidFill>
                <a:latin typeface="Arial" panose="020B0604020202020204" pitchFamily="34" charset="0"/>
              </a:rPr>
              <a:t>	</a:t>
            </a:r>
            <a:r>
              <a:rPr lang="en-US" sz="3200" b="1" dirty="0">
                <a:solidFill>
                  <a:srgbClr val="333333"/>
                </a:solidFill>
                <a:latin typeface="Arial" panose="020B0604020202020204" pitchFamily="34" charset="0"/>
              </a:rPr>
              <a:t>more data → fine-tune more layers</a:t>
            </a:r>
          </a:p>
          <a:p>
            <a:endParaRPr lang="en-US" sz="32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sz="3200" dirty="0">
                <a:solidFill>
                  <a:srgbClr val="333333"/>
                </a:solidFill>
                <a:latin typeface="Arial" panose="020B0604020202020204" pitchFamily="34" charset="0"/>
              </a:rPr>
              <a:t>3) best tuning depth depends on the application, and 	should be explored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77146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68" y="1137236"/>
            <a:ext cx="11900770" cy="287880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9268" y="139657"/>
            <a:ext cx="11900770" cy="737166"/>
          </a:xfrm>
        </p:spPr>
        <p:txBody>
          <a:bodyPr>
            <a:normAutofit/>
          </a:bodyPr>
          <a:lstStyle/>
          <a:p>
            <a:r>
              <a:rPr lang="en-US" dirty="0"/>
              <a:t>Repurposing the Inception v3 CNN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15523" y="4738255"/>
            <a:ext cx="11613242" cy="1634836"/>
          </a:xfrm>
        </p:spPr>
        <p:txBody>
          <a:bodyPr numCol="1"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Begin with a model trained on ImageNet (to classify everyday images)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Modify the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to match the new number of training classes</a:t>
            </a:r>
            <a:endParaRPr lang="en-US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Fine-tune </a:t>
            </a:r>
            <a:r>
              <a:rPr lang="en-US" sz="2400" u="sng" dirty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using images of skin lesions</a:t>
            </a:r>
          </a:p>
        </p:txBody>
      </p:sp>
    </p:spTree>
    <p:extLst>
      <p:ext uri="{BB962C8B-B14F-4D97-AF65-F5344CB8AC3E}">
        <p14:creationId xmlns:p14="http://schemas.microsoft.com/office/powerpoint/2010/main" val="17222473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5428"/>
          <a:stretch/>
        </p:blipFill>
        <p:spPr>
          <a:xfrm>
            <a:off x="-140018" y="1130268"/>
            <a:ext cx="9667875" cy="46743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93920" y="6058041"/>
            <a:ext cx="74980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https://github.com/tensorflow/models/tree/master/research/slim#Pretrained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99C070-CB5E-3A48-877C-4C5BD5CCC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68" y="139657"/>
            <a:ext cx="11900770" cy="737166"/>
          </a:xfrm>
        </p:spPr>
        <p:txBody>
          <a:bodyPr>
            <a:noAutofit/>
          </a:bodyPr>
          <a:lstStyle/>
          <a:p>
            <a:r>
              <a:rPr lang="en-US" sz="3600" dirty="0"/>
              <a:t>Inception v3 and many other models are freely available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D3DB9-04C6-4F46-87F6-A523D84DC52A}"/>
              </a:ext>
            </a:extLst>
          </p:cNvPr>
          <p:cNvSpPr txBox="1"/>
          <p:nvPr/>
        </p:nvSpPr>
        <p:spPr>
          <a:xfrm>
            <a:off x="9527857" y="2344047"/>
            <a:ext cx="21895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TF-Slim Code:</a:t>
            </a:r>
          </a:p>
          <a:p>
            <a:r>
              <a:rPr lang="en-US" sz="2000" dirty="0"/>
              <a:t>Defines the model architecture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r>
              <a:rPr lang="en-US" sz="2000" b="1" dirty="0"/>
              <a:t>Checkpoint File:</a:t>
            </a:r>
          </a:p>
          <a:p>
            <a:r>
              <a:rPr lang="en-US" sz="2000" dirty="0"/>
              <a:t>Trained model parameters</a:t>
            </a:r>
          </a:p>
        </p:txBody>
      </p:sp>
    </p:spTree>
    <p:extLst>
      <p:ext uri="{BB962C8B-B14F-4D97-AF65-F5344CB8AC3E}">
        <p14:creationId xmlns:p14="http://schemas.microsoft.com/office/powerpoint/2010/main" val="2368384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9F41-5D07-FD4A-99B6-BF6D321B1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“Ground Truth” in Medicine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3C11F-679D-8A4F-84DF-40BD399B99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labels?</a:t>
            </a:r>
          </a:p>
        </p:txBody>
      </p:sp>
    </p:spTree>
    <p:extLst>
      <p:ext uri="{BB962C8B-B14F-4D97-AF65-F5344CB8AC3E}">
        <p14:creationId xmlns:p14="http://schemas.microsoft.com/office/powerpoint/2010/main" val="1695820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7C264-42A2-7C45-80E3-D2CB63A39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 err="1"/>
              <a:t>Esteva</a:t>
            </a:r>
            <a:r>
              <a:rPr lang="en-US" dirty="0"/>
              <a:t> et al: Two Types of Labels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235C9E-2F04-0F4B-8756-50714F6AC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911" y="2394494"/>
            <a:ext cx="4648200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0BA4F3-8E75-934C-94D3-90BA6D5F14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47" r="-1"/>
          <a:stretch/>
        </p:blipFill>
        <p:spPr>
          <a:xfrm>
            <a:off x="1002574" y="2394494"/>
            <a:ext cx="4648200" cy="3479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B04F8C-32E5-F545-B116-C9AEA218A35F}"/>
              </a:ext>
            </a:extLst>
          </p:cNvPr>
          <p:cNvSpPr txBox="1"/>
          <p:nvPr/>
        </p:nvSpPr>
        <p:spPr>
          <a:xfrm>
            <a:off x="1190897" y="1584081"/>
            <a:ext cx="4271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All images: dermatologists’ annotations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9ED8B5-36DC-6741-B38D-364CD8C036D1}"/>
              </a:ext>
            </a:extLst>
          </p:cNvPr>
          <p:cNvSpPr txBox="1"/>
          <p:nvPr/>
        </p:nvSpPr>
        <p:spPr>
          <a:xfrm>
            <a:off x="6664234" y="1587556"/>
            <a:ext cx="42715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Some images: biopsy results</a:t>
            </a:r>
          </a:p>
        </p:txBody>
      </p:sp>
    </p:spTree>
    <p:extLst>
      <p:ext uri="{BB962C8B-B14F-4D97-AF65-F5344CB8AC3E}">
        <p14:creationId xmlns:p14="http://schemas.microsoft.com/office/powerpoint/2010/main" val="627743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80A7D-BAD2-0742-8371-72BB56948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/>
          </a:bodyPr>
          <a:lstStyle/>
          <a:p>
            <a:r>
              <a:rPr lang="en-US" sz="4800" dirty="0"/>
              <a:t>Two Rounds of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F95D8-AA0B-5048-9554-AB2C00CAF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68581"/>
            <a:ext cx="11333018" cy="4710545"/>
          </a:xfrm>
        </p:spPr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Model development: predict dermatologists’ annotations:</a:t>
            </a:r>
          </a:p>
          <a:p>
            <a:pPr marL="1276336" lvl="1" indent="-742950"/>
            <a:endParaRPr lang="en-US" dirty="0"/>
          </a:p>
          <a:p>
            <a:pPr marL="1276336" lvl="1" indent="-742950"/>
            <a:r>
              <a:rPr lang="en-US" dirty="0"/>
              <a:t>Three-class disease partition</a:t>
            </a:r>
          </a:p>
          <a:p>
            <a:pPr marL="1276336" lvl="1" indent="-742950"/>
            <a:r>
              <a:rPr lang="en-US" dirty="0"/>
              <a:t>Nine-class disease partition</a:t>
            </a:r>
          </a:p>
          <a:p>
            <a:pPr marL="1276336" lvl="1" indent="-742950"/>
            <a:endParaRPr lang="en-US" dirty="0"/>
          </a:p>
          <a:p>
            <a:pPr marL="1276336" lvl="1" indent="-742950"/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Model evaluation: predict biopsy result (benign vs malignant)</a:t>
            </a:r>
          </a:p>
          <a:p>
            <a:pPr marL="1276336" lvl="1" indent="-742950"/>
            <a:endParaRPr lang="en-US" dirty="0"/>
          </a:p>
          <a:p>
            <a:pPr marL="1276336" lvl="1" indent="-742950"/>
            <a:r>
              <a:rPr lang="en-US" dirty="0"/>
              <a:t>Keratinocyte carcinoma vs benign seborrheic keratosis</a:t>
            </a:r>
          </a:p>
          <a:p>
            <a:pPr marL="1276336" lvl="1" indent="-742950"/>
            <a:r>
              <a:rPr lang="en-US" dirty="0"/>
              <a:t>Malignant melanoma vs benign nevus</a:t>
            </a:r>
          </a:p>
          <a:p>
            <a:pPr marL="1809723" lvl="2" indent="-742950"/>
            <a:r>
              <a:rPr lang="en-US" dirty="0"/>
              <a:t>Standard images</a:t>
            </a:r>
          </a:p>
          <a:p>
            <a:pPr marL="1809723" lvl="2" indent="-742950"/>
            <a:r>
              <a:rPr lang="en-US" dirty="0" err="1"/>
              <a:t>Dermoscopy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677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555" y="767006"/>
            <a:ext cx="5322845" cy="737166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Development: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Predict dermatologists’ annotations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4B2F6DA5-8CCD-3E48-9159-EE30CBCE111A}"/>
              </a:ext>
            </a:extLst>
          </p:cNvPr>
          <p:cNvSpPr txBox="1"/>
          <p:nvPr/>
        </p:nvSpPr>
        <p:spPr>
          <a:xfrm>
            <a:off x="1002998" y="5611153"/>
            <a:ext cx="126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training set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780D7DF0-CF33-9A4D-8790-2E98229133C4}"/>
              </a:ext>
            </a:extLst>
          </p:cNvPr>
          <p:cNvSpPr txBox="1"/>
          <p:nvPr/>
        </p:nvSpPr>
        <p:spPr>
          <a:xfrm>
            <a:off x="2693005" y="5611153"/>
            <a:ext cx="158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validation set</a:t>
            </a:r>
          </a:p>
        </p:txBody>
      </p:sp>
      <p:sp>
        <p:nvSpPr>
          <p:cNvPr id="347" name="Rectangle 346">
            <a:extLst>
              <a:ext uri="{FF2B5EF4-FFF2-40B4-BE49-F238E27FC236}">
                <a16:creationId xmlns:a16="http://schemas.microsoft.com/office/drawing/2014/main" id="{C5B7F39C-6BF2-AF4B-B7ED-9FEB1FAAA839}"/>
              </a:ext>
            </a:extLst>
          </p:cNvPr>
          <p:cNvSpPr/>
          <p:nvPr/>
        </p:nvSpPr>
        <p:spPr>
          <a:xfrm>
            <a:off x="6150940" y="1803025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0352CA75-77C2-D443-802F-99A9253CB3D1}"/>
              </a:ext>
            </a:extLst>
          </p:cNvPr>
          <p:cNvCxnSpPr/>
          <p:nvPr/>
        </p:nvCxnSpPr>
        <p:spPr>
          <a:xfrm>
            <a:off x="6420932" y="18030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ADC99715-5E6B-8D45-81E6-77EF554AED6D}"/>
              </a:ext>
            </a:extLst>
          </p:cNvPr>
          <p:cNvCxnSpPr/>
          <p:nvPr/>
        </p:nvCxnSpPr>
        <p:spPr>
          <a:xfrm>
            <a:off x="6676561" y="18030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D24A8EA4-7343-AF46-9580-B164B1C19E47}"/>
              </a:ext>
            </a:extLst>
          </p:cNvPr>
          <p:cNvCxnSpPr/>
          <p:nvPr/>
        </p:nvCxnSpPr>
        <p:spPr>
          <a:xfrm>
            <a:off x="6912085" y="18030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7292B7FC-D8A0-9749-9B61-8E18BA34879A}"/>
              </a:ext>
            </a:extLst>
          </p:cNvPr>
          <p:cNvCxnSpPr/>
          <p:nvPr/>
        </p:nvCxnSpPr>
        <p:spPr>
          <a:xfrm>
            <a:off x="7167715" y="18030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22F17686-14C2-9F4A-A34C-EE06C0CD5603}"/>
              </a:ext>
            </a:extLst>
          </p:cNvPr>
          <p:cNvCxnSpPr/>
          <p:nvPr/>
        </p:nvCxnSpPr>
        <p:spPr>
          <a:xfrm>
            <a:off x="7406112" y="18030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2847E469-3404-6044-9623-7337066307DC}"/>
              </a:ext>
            </a:extLst>
          </p:cNvPr>
          <p:cNvCxnSpPr/>
          <p:nvPr/>
        </p:nvCxnSpPr>
        <p:spPr>
          <a:xfrm>
            <a:off x="7661742" y="18030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3ECCDCBB-096C-8542-AD5E-0B7636B51E2F}"/>
              </a:ext>
            </a:extLst>
          </p:cNvPr>
          <p:cNvCxnSpPr/>
          <p:nvPr/>
        </p:nvCxnSpPr>
        <p:spPr>
          <a:xfrm>
            <a:off x="7897265" y="18030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0264B7EA-C35E-2E40-8767-4F48165C1577}"/>
              </a:ext>
            </a:extLst>
          </p:cNvPr>
          <p:cNvCxnSpPr/>
          <p:nvPr/>
        </p:nvCxnSpPr>
        <p:spPr>
          <a:xfrm>
            <a:off x="8152895" y="18030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654265DC-53F3-484D-A83F-F8420754B03D}"/>
              </a:ext>
            </a:extLst>
          </p:cNvPr>
          <p:cNvCxnSpPr/>
          <p:nvPr/>
        </p:nvCxnSpPr>
        <p:spPr>
          <a:xfrm>
            <a:off x="8405652" y="18030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EFD83DF5-1757-8D4F-8AA7-FFCE9F3ADEB8}"/>
              </a:ext>
            </a:extLst>
          </p:cNvPr>
          <p:cNvCxnSpPr/>
          <p:nvPr/>
        </p:nvCxnSpPr>
        <p:spPr>
          <a:xfrm>
            <a:off x="8661282" y="18030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C73022F5-9CDF-F040-B881-D4453601FA39}"/>
              </a:ext>
            </a:extLst>
          </p:cNvPr>
          <p:cNvCxnSpPr/>
          <p:nvPr/>
        </p:nvCxnSpPr>
        <p:spPr>
          <a:xfrm>
            <a:off x="8896805" y="18030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D2FEB1A1-BAD6-204D-BC96-21134E26D86C}"/>
              </a:ext>
            </a:extLst>
          </p:cNvPr>
          <p:cNvCxnSpPr/>
          <p:nvPr/>
        </p:nvCxnSpPr>
        <p:spPr>
          <a:xfrm>
            <a:off x="9152435" y="18030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DE46A5CE-373A-474D-9DC5-D2F21B760420}"/>
              </a:ext>
            </a:extLst>
          </p:cNvPr>
          <p:cNvCxnSpPr/>
          <p:nvPr/>
        </p:nvCxnSpPr>
        <p:spPr>
          <a:xfrm>
            <a:off x="9390832" y="18030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916FC438-40CE-0240-971F-662D9C6B742B}"/>
              </a:ext>
            </a:extLst>
          </p:cNvPr>
          <p:cNvCxnSpPr/>
          <p:nvPr/>
        </p:nvCxnSpPr>
        <p:spPr>
          <a:xfrm>
            <a:off x="9646462" y="18030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E34A13E8-502C-6943-B0BA-ED076D7C63AC}"/>
              </a:ext>
            </a:extLst>
          </p:cNvPr>
          <p:cNvCxnSpPr/>
          <p:nvPr/>
        </p:nvCxnSpPr>
        <p:spPr>
          <a:xfrm>
            <a:off x="9881985" y="18030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2E958537-EDC5-7D42-8167-64190EB72933}"/>
              </a:ext>
            </a:extLst>
          </p:cNvPr>
          <p:cNvCxnSpPr/>
          <p:nvPr/>
        </p:nvCxnSpPr>
        <p:spPr>
          <a:xfrm>
            <a:off x="10137615" y="18030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7" name="Rectangle 366">
            <a:extLst>
              <a:ext uri="{FF2B5EF4-FFF2-40B4-BE49-F238E27FC236}">
                <a16:creationId xmlns:a16="http://schemas.microsoft.com/office/drawing/2014/main" id="{9D590BFF-BA79-6A47-816C-697378297EEB}"/>
              </a:ext>
            </a:extLst>
          </p:cNvPr>
          <p:cNvSpPr/>
          <p:nvPr/>
        </p:nvSpPr>
        <p:spPr>
          <a:xfrm>
            <a:off x="11069979" y="1803025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7A60A6B1-5196-EB47-8AA6-D6163941DCBB}"/>
              </a:ext>
            </a:extLst>
          </p:cNvPr>
          <p:cNvSpPr/>
          <p:nvPr/>
        </p:nvSpPr>
        <p:spPr>
          <a:xfrm>
            <a:off x="6150940" y="2107825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60284BEE-F153-C448-807A-B2355A44844A}"/>
              </a:ext>
            </a:extLst>
          </p:cNvPr>
          <p:cNvCxnSpPr/>
          <p:nvPr/>
        </p:nvCxnSpPr>
        <p:spPr>
          <a:xfrm>
            <a:off x="6420932" y="21078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73E25EA0-E4D1-8B4B-9110-6FAC89E25AD4}"/>
              </a:ext>
            </a:extLst>
          </p:cNvPr>
          <p:cNvCxnSpPr/>
          <p:nvPr/>
        </p:nvCxnSpPr>
        <p:spPr>
          <a:xfrm>
            <a:off x="6676561" y="21078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25A78601-6109-3A49-B52D-484C668B1813}"/>
              </a:ext>
            </a:extLst>
          </p:cNvPr>
          <p:cNvCxnSpPr/>
          <p:nvPr/>
        </p:nvCxnSpPr>
        <p:spPr>
          <a:xfrm>
            <a:off x="6912085" y="21078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3E95557C-2894-5243-8281-5D51EA703DB4}"/>
              </a:ext>
            </a:extLst>
          </p:cNvPr>
          <p:cNvCxnSpPr/>
          <p:nvPr/>
        </p:nvCxnSpPr>
        <p:spPr>
          <a:xfrm>
            <a:off x="7167715" y="21078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407C7090-316D-1646-AA6E-466051CDE14B}"/>
              </a:ext>
            </a:extLst>
          </p:cNvPr>
          <p:cNvCxnSpPr/>
          <p:nvPr/>
        </p:nvCxnSpPr>
        <p:spPr>
          <a:xfrm>
            <a:off x="7406112" y="21078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2E7F1D03-7F70-AC40-8FDA-F89C6B020F74}"/>
              </a:ext>
            </a:extLst>
          </p:cNvPr>
          <p:cNvCxnSpPr/>
          <p:nvPr/>
        </p:nvCxnSpPr>
        <p:spPr>
          <a:xfrm>
            <a:off x="7661742" y="21078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0A8E2ECC-7FA2-054A-BF96-054D865273CC}"/>
              </a:ext>
            </a:extLst>
          </p:cNvPr>
          <p:cNvCxnSpPr/>
          <p:nvPr/>
        </p:nvCxnSpPr>
        <p:spPr>
          <a:xfrm>
            <a:off x="7897265" y="21078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FA42E0FB-B7F8-5047-B818-A7E6ABCCCD50}"/>
              </a:ext>
            </a:extLst>
          </p:cNvPr>
          <p:cNvCxnSpPr/>
          <p:nvPr/>
        </p:nvCxnSpPr>
        <p:spPr>
          <a:xfrm>
            <a:off x="8152895" y="21078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D55234E0-58CD-D148-8F1F-E697C7C0D8E6}"/>
              </a:ext>
            </a:extLst>
          </p:cNvPr>
          <p:cNvCxnSpPr/>
          <p:nvPr/>
        </p:nvCxnSpPr>
        <p:spPr>
          <a:xfrm>
            <a:off x="8405652" y="21078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00F9D617-411C-A744-B126-0A4FDEF4DC19}"/>
              </a:ext>
            </a:extLst>
          </p:cNvPr>
          <p:cNvCxnSpPr/>
          <p:nvPr/>
        </p:nvCxnSpPr>
        <p:spPr>
          <a:xfrm>
            <a:off x="8661282" y="21078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0F5733D0-C5C9-FF41-8E19-9252ADFF9C31}"/>
              </a:ext>
            </a:extLst>
          </p:cNvPr>
          <p:cNvCxnSpPr/>
          <p:nvPr/>
        </p:nvCxnSpPr>
        <p:spPr>
          <a:xfrm>
            <a:off x="8896805" y="21078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540BB795-D0D2-8D4B-B89E-23067D38F5C8}"/>
              </a:ext>
            </a:extLst>
          </p:cNvPr>
          <p:cNvCxnSpPr/>
          <p:nvPr/>
        </p:nvCxnSpPr>
        <p:spPr>
          <a:xfrm>
            <a:off x="9152435" y="21078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DF23E929-6AE3-7543-A389-B2F88815563C}"/>
              </a:ext>
            </a:extLst>
          </p:cNvPr>
          <p:cNvCxnSpPr/>
          <p:nvPr/>
        </p:nvCxnSpPr>
        <p:spPr>
          <a:xfrm>
            <a:off x="9390832" y="21078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F22D729D-CAF5-014C-8B1E-872A4EC7746A}"/>
              </a:ext>
            </a:extLst>
          </p:cNvPr>
          <p:cNvCxnSpPr/>
          <p:nvPr/>
        </p:nvCxnSpPr>
        <p:spPr>
          <a:xfrm>
            <a:off x="9646462" y="21078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C634D8FD-3ACD-E943-A25E-6DC35ED0472A}"/>
              </a:ext>
            </a:extLst>
          </p:cNvPr>
          <p:cNvCxnSpPr/>
          <p:nvPr/>
        </p:nvCxnSpPr>
        <p:spPr>
          <a:xfrm>
            <a:off x="9881985" y="21078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BC688B0C-7946-2143-90C2-94047FDFF1CD}"/>
              </a:ext>
            </a:extLst>
          </p:cNvPr>
          <p:cNvCxnSpPr/>
          <p:nvPr/>
        </p:nvCxnSpPr>
        <p:spPr>
          <a:xfrm>
            <a:off x="10137615" y="21078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5" name="Rectangle 384">
            <a:extLst>
              <a:ext uri="{FF2B5EF4-FFF2-40B4-BE49-F238E27FC236}">
                <a16:creationId xmlns:a16="http://schemas.microsoft.com/office/drawing/2014/main" id="{216C6B61-5F41-B344-A6E0-E6ED63ADAA88}"/>
              </a:ext>
            </a:extLst>
          </p:cNvPr>
          <p:cNvSpPr/>
          <p:nvPr/>
        </p:nvSpPr>
        <p:spPr>
          <a:xfrm>
            <a:off x="11069979" y="2107825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70E3CD43-6430-0E4A-8E45-E42DA1079335}"/>
              </a:ext>
            </a:extLst>
          </p:cNvPr>
          <p:cNvSpPr/>
          <p:nvPr/>
        </p:nvSpPr>
        <p:spPr>
          <a:xfrm>
            <a:off x="6150940" y="2412625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DE51F6BC-F7C5-8F41-8C5C-F0DEDDD38E6E}"/>
              </a:ext>
            </a:extLst>
          </p:cNvPr>
          <p:cNvCxnSpPr/>
          <p:nvPr/>
        </p:nvCxnSpPr>
        <p:spPr>
          <a:xfrm>
            <a:off x="6420932" y="24126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8" name="Straight Connector 387">
            <a:extLst>
              <a:ext uri="{FF2B5EF4-FFF2-40B4-BE49-F238E27FC236}">
                <a16:creationId xmlns:a16="http://schemas.microsoft.com/office/drawing/2014/main" id="{D8244A1C-3372-6441-A05E-CDA4B23E7A85}"/>
              </a:ext>
            </a:extLst>
          </p:cNvPr>
          <p:cNvCxnSpPr/>
          <p:nvPr/>
        </p:nvCxnSpPr>
        <p:spPr>
          <a:xfrm>
            <a:off x="6676561" y="24126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8BF7D1AD-385A-4F4A-A1AE-B6E10FA2C5A0}"/>
              </a:ext>
            </a:extLst>
          </p:cNvPr>
          <p:cNvCxnSpPr/>
          <p:nvPr/>
        </p:nvCxnSpPr>
        <p:spPr>
          <a:xfrm>
            <a:off x="6912085" y="24126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0D1EA22E-D082-234B-94B5-512FFFB0229C}"/>
              </a:ext>
            </a:extLst>
          </p:cNvPr>
          <p:cNvCxnSpPr/>
          <p:nvPr/>
        </p:nvCxnSpPr>
        <p:spPr>
          <a:xfrm>
            <a:off x="7167715" y="24126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E722BAD3-51A6-6C46-AFFC-0BE3ED933C5B}"/>
              </a:ext>
            </a:extLst>
          </p:cNvPr>
          <p:cNvCxnSpPr/>
          <p:nvPr/>
        </p:nvCxnSpPr>
        <p:spPr>
          <a:xfrm>
            <a:off x="7406112" y="24126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6F31B7BC-D41B-2643-83C1-3E178314AA51}"/>
              </a:ext>
            </a:extLst>
          </p:cNvPr>
          <p:cNvCxnSpPr/>
          <p:nvPr/>
        </p:nvCxnSpPr>
        <p:spPr>
          <a:xfrm>
            <a:off x="7661742" y="24126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3" name="Straight Connector 392">
            <a:extLst>
              <a:ext uri="{FF2B5EF4-FFF2-40B4-BE49-F238E27FC236}">
                <a16:creationId xmlns:a16="http://schemas.microsoft.com/office/drawing/2014/main" id="{9E7F1B08-7EDC-A54F-909B-94AFDD57983A}"/>
              </a:ext>
            </a:extLst>
          </p:cNvPr>
          <p:cNvCxnSpPr/>
          <p:nvPr/>
        </p:nvCxnSpPr>
        <p:spPr>
          <a:xfrm>
            <a:off x="7897265" y="24126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C6C0CF2C-2D3E-4445-985E-50F730C92119}"/>
              </a:ext>
            </a:extLst>
          </p:cNvPr>
          <p:cNvCxnSpPr/>
          <p:nvPr/>
        </p:nvCxnSpPr>
        <p:spPr>
          <a:xfrm>
            <a:off x="8152895" y="24126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C2EE8EFE-8189-D749-AFE9-EC91199CE32A}"/>
              </a:ext>
            </a:extLst>
          </p:cNvPr>
          <p:cNvCxnSpPr/>
          <p:nvPr/>
        </p:nvCxnSpPr>
        <p:spPr>
          <a:xfrm>
            <a:off x="8405652" y="24126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AE9EB281-B01B-8E42-B542-26D93B3EBA50}"/>
              </a:ext>
            </a:extLst>
          </p:cNvPr>
          <p:cNvCxnSpPr/>
          <p:nvPr/>
        </p:nvCxnSpPr>
        <p:spPr>
          <a:xfrm>
            <a:off x="8661282" y="24126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FEB5E1BE-C23C-954C-8818-B4567102F9C8}"/>
              </a:ext>
            </a:extLst>
          </p:cNvPr>
          <p:cNvCxnSpPr/>
          <p:nvPr/>
        </p:nvCxnSpPr>
        <p:spPr>
          <a:xfrm>
            <a:off x="8896805" y="24126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4F91ACE4-4293-6B40-A981-F85A3940C2C2}"/>
              </a:ext>
            </a:extLst>
          </p:cNvPr>
          <p:cNvCxnSpPr/>
          <p:nvPr/>
        </p:nvCxnSpPr>
        <p:spPr>
          <a:xfrm>
            <a:off x="9152435" y="24126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3E9983BE-88E2-8D4B-BB4F-4470EB895FE2}"/>
              </a:ext>
            </a:extLst>
          </p:cNvPr>
          <p:cNvCxnSpPr/>
          <p:nvPr/>
        </p:nvCxnSpPr>
        <p:spPr>
          <a:xfrm>
            <a:off x="9390832" y="24126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E04C259C-39A1-DE42-8FA8-3605BD711AC1}"/>
              </a:ext>
            </a:extLst>
          </p:cNvPr>
          <p:cNvCxnSpPr/>
          <p:nvPr/>
        </p:nvCxnSpPr>
        <p:spPr>
          <a:xfrm>
            <a:off x="9646462" y="24126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3D087D34-D62B-FD4B-9BCA-E20C7FCA7A9D}"/>
              </a:ext>
            </a:extLst>
          </p:cNvPr>
          <p:cNvCxnSpPr/>
          <p:nvPr/>
        </p:nvCxnSpPr>
        <p:spPr>
          <a:xfrm>
            <a:off x="9881985" y="24126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2" name="Straight Connector 401">
            <a:extLst>
              <a:ext uri="{FF2B5EF4-FFF2-40B4-BE49-F238E27FC236}">
                <a16:creationId xmlns:a16="http://schemas.microsoft.com/office/drawing/2014/main" id="{E3CA627D-E3A2-2640-9A0D-5D49AD5DE48E}"/>
              </a:ext>
            </a:extLst>
          </p:cNvPr>
          <p:cNvCxnSpPr/>
          <p:nvPr/>
        </p:nvCxnSpPr>
        <p:spPr>
          <a:xfrm>
            <a:off x="10137615" y="24126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3" name="Rectangle 402">
            <a:extLst>
              <a:ext uri="{FF2B5EF4-FFF2-40B4-BE49-F238E27FC236}">
                <a16:creationId xmlns:a16="http://schemas.microsoft.com/office/drawing/2014/main" id="{E1A24EB0-2310-D14C-8A13-A2ABCC8C0AB3}"/>
              </a:ext>
            </a:extLst>
          </p:cNvPr>
          <p:cNvSpPr/>
          <p:nvPr/>
        </p:nvSpPr>
        <p:spPr>
          <a:xfrm>
            <a:off x="11069979" y="2412625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B4EABF80-C6EC-4C41-B407-829FE79A795E}"/>
              </a:ext>
            </a:extLst>
          </p:cNvPr>
          <p:cNvSpPr/>
          <p:nvPr/>
        </p:nvSpPr>
        <p:spPr>
          <a:xfrm>
            <a:off x="6150940" y="2717425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405" name="Straight Connector 404">
            <a:extLst>
              <a:ext uri="{FF2B5EF4-FFF2-40B4-BE49-F238E27FC236}">
                <a16:creationId xmlns:a16="http://schemas.microsoft.com/office/drawing/2014/main" id="{B4E9FC3E-0EF7-804C-918E-FFADE4F045CD}"/>
              </a:ext>
            </a:extLst>
          </p:cNvPr>
          <p:cNvCxnSpPr/>
          <p:nvPr/>
        </p:nvCxnSpPr>
        <p:spPr>
          <a:xfrm>
            <a:off x="6420932" y="27174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D2EDD2A9-B898-144A-934F-73226A5C08AB}"/>
              </a:ext>
            </a:extLst>
          </p:cNvPr>
          <p:cNvCxnSpPr/>
          <p:nvPr/>
        </p:nvCxnSpPr>
        <p:spPr>
          <a:xfrm>
            <a:off x="6676561" y="27174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7" name="Straight Connector 406">
            <a:extLst>
              <a:ext uri="{FF2B5EF4-FFF2-40B4-BE49-F238E27FC236}">
                <a16:creationId xmlns:a16="http://schemas.microsoft.com/office/drawing/2014/main" id="{CA78B79E-C7F6-5C4C-9CDF-3E6596412CE8}"/>
              </a:ext>
            </a:extLst>
          </p:cNvPr>
          <p:cNvCxnSpPr/>
          <p:nvPr/>
        </p:nvCxnSpPr>
        <p:spPr>
          <a:xfrm>
            <a:off x="6912085" y="27174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8" name="Straight Connector 407">
            <a:extLst>
              <a:ext uri="{FF2B5EF4-FFF2-40B4-BE49-F238E27FC236}">
                <a16:creationId xmlns:a16="http://schemas.microsoft.com/office/drawing/2014/main" id="{C66F153B-71C4-7F4D-939A-D72C149DF743}"/>
              </a:ext>
            </a:extLst>
          </p:cNvPr>
          <p:cNvCxnSpPr/>
          <p:nvPr/>
        </p:nvCxnSpPr>
        <p:spPr>
          <a:xfrm>
            <a:off x="7167715" y="27174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FE298C82-A379-B44D-A63F-322A6D456D0E}"/>
              </a:ext>
            </a:extLst>
          </p:cNvPr>
          <p:cNvCxnSpPr/>
          <p:nvPr/>
        </p:nvCxnSpPr>
        <p:spPr>
          <a:xfrm>
            <a:off x="7406112" y="27174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EAC3EF1C-2255-6F4E-9364-BA40F3A93AC0}"/>
              </a:ext>
            </a:extLst>
          </p:cNvPr>
          <p:cNvCxnSpPr/>
          <p:nvPr/>
        </p:nvCxnSpPr>
        <p:spPr>
          <a:xfrm>
            <a:off x="7661742" y="27174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F4C55D2B-A5C7-5F46-810A-51FE45318444}"/>
              </a:ext>
            </a:extLst>
          </p:cNvPr>
          <p:cNvCxnSpPr/>
          <p:nvPr/>
        </p:nvCxnSpPr>
        <p:spPr>
          <a:xfrm>
            <a:off x="7897265" y="27174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283F1633-968C-0349-8594-D2A43FE62BA8}"/>
              </a:ext>
            </a:extLst>
          </p:cNvPr>
          <p:cNvCxnSpPr/>
          <p:nvPr/>
        </p:nvCxnSpPr>
        <p:spPr>
          <a:xfrm>
            <a:off x="8152895" y="27174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46F86A23-8718-ED47-96C3-71BA66109505}"/>
              </a:ext>
            </a:extLst>
          </p:cNvPr>
          <p:cNvCxnSpPr/>
          <p:nvPr/>
        </p:nvCxnSpPr>
        <p:spPr>
          <a:xfrm>
            <a:off x="8405652" y="27174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C027D6CD-1108-FE4F-939D-D634285DCC7D}"/>
              </a:ext>
            </a:extLst>
          </p:cNvPr>
          <p:cNvCxnSpPr/>
          <p:nvPr/>
        </p:nvCxnSpPr>
        <p:spPr>
          <a:xfrm>
            <a:off x="8661282" y="27174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F3BF35BB-88D5-9642-BBC4-0832C0D55ADE}"/>
              </a:ext>
            </a:extLst>
          </p:cNvPr>
          <p:cNvCxnSpPr/>
          <p:nvPr/>
        </p:nvCxnSpPr>
        <p:spPr>
          <a:xfrm>
            <a:off x="8896805" y="27174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6" name="Straight Connector 415">
            <a:extLst>
              <a:ext uri="{FF2B5EF4-FFF2-40B4-BE49-F238E27FC236}">
                <a16:creationId xmlns:a16="http://schemas.microsoft.com/office/drawing/2014/main" id="{48156AAB-A43B-A940-A020-B9217D1FB17B}"/>
              </a:ext>
            </a:extLst>
          </p:cNvPr>
          <p:cNvCxnSpPr/>
          <p:nvPr/>
        </p:nvCxnSpPr>
        <p:spPr>
          <a:xfrm>
            <a:off x="9152435" y="27174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39152CA7-033D-6746-AA0B-671E98F0ABA7}"/>
              </a:ext>
            </a:extLst>
          </p:cNvPr>
          <p:cNvCxnSpPr/>
          <p:nvPr/>
        </p:nvCxnSpPr>
        <p:spPr>
          <a:xfrm>
            <a:off x="9390832" y="27174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50FCBE9B-0F09-2F43-B902-D9DB80EC2CF7}"/>
              </a:ext>
            </a:extLst>
          </p:cNvPr>
          <p:cNvCxnSpPr/>
          <p:nvPr/>
        </p:nvCxnSpPr>
        <p:spPr>
          <a:xfrm>
            <a:off x="9646462" y="27174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948FF570-48BE-DE44-BA6F-6C2D077F28A0}"/>
              </a:ext>
            </a:extLst>
          </p:cNvPr>
          <p:cNvCxnSpPr/>
          <p:nvPr/>
        </p:nvCxnSpPr>
        <p:spPr>
          <a:xfrm>
            <a:off x="9881985" y="27174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0F71B58-255A-4A47-B5FB-54AAE9150DC2}"/>
              </a:ext>
            </a:extLst>
          </p:cNvPr>
          <p:cNvCxnSpPr/>
          <p:nvPr/>
        </p:nvCxnSpPr>
        <p:spPr>
          <a:xfrm>
            <a:off x="10137615" y="27174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1" name="Rectangle 420">
            <a:extLst>
              <a:ext uri="{FF2B5EF4-FFF2-40B4-BE49-F238E27FC236}">
                <a16:creationId xmlns:a16="http://schemas.microsoft.com/office/drawing/2014/main" id="{813D2B7B-E2B7-2E41-9012-3076DA17F097}"/>
              </a:ext>
            </a:extLst>
          </p:cNvPr>
          <p:cNvSpPr/>
          <p:nvPr/>
        </p:nvSpPr>
        <p:spPr>
          <a:xfrm>
            <a:off x="11069979" y="2717425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7191A3EA-1C0C-044D-B602-3BC04BB8BDCC}"/>
              </a:ext>
            </a:extLst>
          </p:cNvPr>
          <p:cNvSpPr/>
          <p:nvPr/>
        </p:nvSpPr>
        <p:spPr>
          <a:xfrm>
            <a:off x="6150940" y="3022225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FF122451-82F1-D646-8E8C-05F9BC81993D}"/>
              </a:ext>
            </a:extLst>
          </p:cNvPr>
          <p:cNvCxnSpPr/>
          <p:nvPr/>
        </p:nvCxnSpPr>
        <p:spPr>
          <a:xfrm>
            <a:off x="6420932" y="30222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5363A2A9-FF0A-6E49-8FD5-3B01CA6DA199}"/>
              </a:ext>
            </a:extLst>
          </p:cNvPr>
          <p:cNvCxnSpPr/>
          <p:nvPr/>
        </p:nvCxnSpPr>
        <p:spPr>
          <a:xfrm>
            <a:off x="6676561" y="30222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5516AB00-4E5F-364A-91A9-0CD5812AEC79}"/>
              </a:ext>
            </a:extLst>
          </p:cNvPr>
          <p:cNvCxnSpPr/>
          <p:nvPr/>
        </p:nvCxnSpPr>
        <p:spPr>
          <a:xfrm>
            <a:off x="6912085" y="30222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AED1F129-CB54-B543-9DF9-4F8F0846373F}"/>
              </a:ext>
            </a:extLst>
          </p:cNvPr>
          <p:cNvCxnSpPr/>
          <p:nvPr/>
        </p:nvCxnSpPr>
        <p:spPr>
          <a:xfrm>
            <a:off x="7167715" y="30222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B30D4E13-28AE-F44F-A1F3-BE0CC97E0CE9}"/>
              </a:ext>
            </a:extLst>
          </p:cNvPr>
          <p:cNvCxnSpPr/>
          <p:nvPr/>
        </p:nvCxnSpPr>
        <p:spPr>
          <a:xfrm>
            <a:off x="7406112" y="30222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AE91ED50-7F2D-A94A-85D3-72D7628E9F8D}"/>
              </a:ext>
            </a:extLst>
          </p:cNvPr>
          <p:cNvCxnSpPr/>
          <p:nvPr/>
        </p:nvCxnSpPr>
        <p:spPr>
          <a:xfrm>
            <a:off x="7661742" y="30222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EE31B9C-91FB-DD42-B4D5-2D795E675342}"/>
              </a:ext>
            </a:extLst>
          </p:cNvPr>
          <p:cNvCxnSpPr/>
          <p:nvPr/>
        </p:nvCxnSpPr>
        <p:spPr>
          <a:xfrm>
            <a:off x="7897265" y="30222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CCA64AE0-6016-0C40-9C6E-9A0C72112311}"/>
              </a:ext>
            </a:extLst>
          </p:cNvPr>
          <p:cNvCxnSpPr/>
          <p:nvPr/>
        </p:nvCxnSpPr>
        <p:spPr>
          <a:xfrm>
            <a:off x="8152895" y="30222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CE2B9AB7-EFF1-2144-A933-26B0BCFE5260}"/>
              </a:ext>
            </a:extLst>
          </p:cNvPr>
          <p:cNvCxnSpPr/>
          <p:nvPr/>
        </p:nvCxnSpPr>
        <p:spPr>
          <a:xfrm>
            <a:off x="8405652" y="30222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E9A37EB5-206E-DB49-B041-F6FC28E888D9}"/>
              </a:ext>
            </a:extLst>
          </p:cNvPr>
          <p:cNvCxnSpPr/>
          <p:nvPr/>
        </p:nvCxnSpPr>
        <p:spPr>
          <a:xfrm>
            <a:off x="8661282" y="30222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ECAF49CE-2FE5-0942-891A-1B45D46D91CF}"/>
              </a:ext>
            </a:extLst>
          </p:cNvPr>
          <p:cNvCxnSpPr/>
          <p:nvPr/>
        </p:nvCxnSpPr>
        <p:spPr>
          <a:xfrm>
            <a:off x="8896805" y="30222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2786682B-4220-6246-AB55-D835849ABC81}"/>
              </a:ext>
            </a:extLst>
          </p:cNvPr>
          <p:cNvCxnSpPr/>
          <p:nvPr/>
        </p:nvCxnSpPr>
        <p:spPr>
          <a:xfrm>
            <a:off x="9152435" y="30222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A4F5B660-9679-B247-95B1-FDF9D3F9686C}"/>
              </a:ext>
            </a:extLst>
          </p:cNvPr>
          <p:cNvCxnSpPr/>
          <p:nvPr/>
        </p:nvCxnSpPr>
        <p:spPr>
          <a:xfrm>
            <a:off x="9390832" y="30222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B6D87ED0-D934-6C47-8A7B-459142B732EF}"/>
              </a:ext>
            </a:extLst>
          </p:cNvPr>
          <p:cNvCxnSpPr/>
          <p:nvPr/>
        </p:nvCxnSpPr>
        <p:spPr>
          <a:xfrm>
            <a:off x="9646462" y="30222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74637FDA-4C60-D047-9727-EE55F6F6F559}"/>
              </a:ext>
            </a:extLst>
          </p:cNvPr>
          <p:cNvCxnSpPr/>
          <p:nvPr/>
        </p:nvCxnSpPr>
        <p:spPr>
          <a:xfrm>
            <a:off x="9881985" y="30222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22595B7B-9D89-1B4D-A75D-BBA8562CE4B1}"/>
              </a:ext>
            </a:extLst>
          </p:cNvPr>
          <p:cNvCxnSpPr/>
          <p:nvPr/>
        </p:nvCxnSpPr>
        <p:spPr>
          <a:xfrm>
            <a:off x="10137615" y="30222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9" name="Rectangle 438">
            <a:extLst>
              <a:ext uri="{FF2B5EF4-FFF2-40B4-BE49-F238E27FC236}">
                <a16:creationId xmlns:a16="http://schemas.microsoft.com/office/drawing/2014/main" id="{756128FE-8B49-6242-900F-6E7EB6A2E58B}"/>
              </a:ext>
            </a:extLst>
          </p:cNvPr>
          <p:cNvSpPr/>
          <p:nvPr/>
        </p:nvSpPr>
        <p:spPr>
          <a:xfrm>
            <a:off x="11069979" y="3022225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D24E85AB-FCF8-E74F-82C1-C6F4022A1420}"/>
              </a:ext>
            </a:extLst>
          </p:cNvPr>
          <p:cNvSpPr/>
          <p:nvPr/>
        </p:nvSpPr>
        <p:spPr>
          <a:xfrm>
            <a:off x="6150940" y="3327025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6A90474E-F278-7643-9ED3-80FFB8ADE304}"/>
              </a:ext>
            </a:extLst>
          </p:cNvPr>
          <p:cNvCxnSpPr/>
          <p:nvPr/>
        </p:nvCxnSpPr>
        <p:spPr>
          <a:xfrm>
            <a:off x="6420932" y="33270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E7DBDF6F-FFCD-7944-A183-2D45E473FD16}"/>
              </a:ext>
            </a:extLst>
          </p:cNvPr>
          <p:cNvCxnSpPr/>
          <p:nvPr/>
        </p:nvCxnSpPr>
        <p:spPr>
          <a:xfrm>
            <a:off x="6676561" y="33270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4FA081B9-30EA-3C4A-8D46-431CD27E1EB3}"/>
              </a:ext>
            </a:extLst>
          </p:cNvPr>
          <p:cNvCxnSpPr/>
          <p:nvPr/>
        </p:nvCxnSpPr>
        <p:spPr>
          <a:xfrm>
            <a:off x="6912085" y="33270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3AFF9EA1-F736-0641-8B95-BC6AABD85CA0}"/>
              </a:ext>
            </a:extLst>
          </p:cNvPr>
          <p:cNvCxnSpPr/>
          <p:nvPr/>
        </p:nvCxnSpPr>
        <p:spPr>
          <a:xfrm>
            <a:off x="7167715" y="33270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07FA5DF3-CBF2-4243-93BC-0A6D9D0195C6}"/>
              </a:ext>
            </a:extLst>
          </p:cNvPr>
          <p:cNvCxnSpPr/>
          <p:nvPr/>
        </p:nvCxnSpPr>
        <p:spPr>
          <a:xfrm>
            <a:off x="7406112" y="33270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0ED9A4BB-106F-4845-B5B3-EFE914F09045}"/>
              </a:ext>
            </a:extLst>
          </p:cNvPr>
          <p:cNvCxnSpPr/>
          <p:nvPr/>
        </p:nvCxnSpPr>
        <p:spPr>
          <a:xfrm>
            <a:off x="7661742" y="33270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1264FFCE-C50B-9D48-972A-8C2547253213}"/>
              </a:ext>
            </a:extLst>
          </p:cNvPr>
          <p:cNvCxnSpPr/>
          <p:nvPr/>
        </p:nvCxnSpPr>
        <p:spPr>
          <a:xfrm>
            <a:off x="7897265" y="33270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0A43A3A9-8957-D14A-81A0-63A1D375D22A}"/>
              </a:ext>
            </a:extLst>
          </p:cNvPr>
          <p:cNvCxnSpPr/>
          <p:nvPr/>
        </p:nvCxnSpPr>
        <p:spPr>
          <a:xfrm>
            <a:off x="8152895" y="33270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435A1422-655D-6547-B8E5-766D93FD54BB}"/>
              </a:ext>
            </a:extLst>
          </p:cNvPr>
          <p:cNvCxnSpPr/>
          <p:nvPr/>
        </p:nvCxnSpPr>
        <p:spPr>
          <a:xfrm>
            <a:off x="8405652" y="33270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2E86530F-738F-5649-9FD5-7AD71BA5F891}"/>
              </a:ext>
            </a:extLst>
          </p:cNvPr>
          <p:cNvCxnSpPr/>
          <p:nvPr/>
        </p:nvCxnSpPr>
        <p:spPr>
          <a:xfrm>
            <a:off x="8661282" y="33270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32161158-3E64-E941-B56F-A32C5563859D}"/>
              </a:ext>
            </a:extLst>
          </p:cNvPr>
          <p:cNvCxnSpPr/>
          <p:nvPr/>
        </p:nvCxnSpPr>
        <p:spPr>
          <a:xfrm>
            <a:off x="8896805" y="33270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9EE46593-6681-7E4E-A99A-37D53B3BCD51}"/>
              </a:ext>
            </a:extLst>
          </p:cNvPr>
          <p:cNvCxnSpPr/>
          <p:nvPr/>
        </p:nvCxnSpPr>
        <p:spPr>
          <a:xfrm>
            <a:off x="9152435" y="33270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300DBBBF-F4E6-FA43-BC65-091BC076716D}"/>
              </a:ext>
            </a:extLst>
          </p:cNvPr>
          <p:cNvCxnSpPr/>
          <p:nvPr/>
        </p:nvCxnSpPr>
        <p:spPr>
          <a:xfrm>
            <a:off x="9390832" y="33270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306BF752-D1FE-BD48-87D0-77D6A2A53EFC}"/>
              </a:ext>
            </a:extLst>
          </p:cNvPr>
          <p:cNvCxnSpPr/>
          <p:nvPr/>
        </p:nvCxnSpPr>
        <p:spPr>
          <a:xfrm>
            <a:off x="9646462" y="33270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C2D75E1C-11AB-7840-9D3F-662EF0F7AA0A}"/>
              </a:ext>
            </a:extLst>
          </p:cNvPr>
          <p:cNvCxnSpPr/>
          <p:nvPr/>
        </p:nvCxnSpPr>
        <p:spPr>
          <a:xfrm>
            <a:off x="9881985" y="33270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27FEEE69-3A44-2544-9FB8-4276D9C9A9B7}"/>
              </a:ext>
            </a:extLst>
          </p:cNvPr>
          <p:cNvCxnSpPr/>
          <p:nvPr/>
        </p:nvCxnSpPr>
        <p:spPr>
          <a:xfrm>
            <a:off x="10137615" y="33270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7" name="Rectangle 456">
            <a:extLst>
              <a:ext uri="{FF2B5EF4-FFF2-40B4-BE49-F238E27FC236}">
                <a16:creationId xmlns:a16="http://schemas.microsoft.com/office/drawing/2014/main" id="{4F786F85-A5CC-4642-B4AE-27DAAA2A2E3C}"/>
              </a:ext>
            </a:extLst>
          </p:cNvPr>
          <p:cNvSpPr/>
          <p:nvPr/>
        </p:nvSpPr>
        <p:spPr>
          <a:xfrm>
            <a:off x="11069979" y="3327025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AF9CD16E-847F-7841-A546-A211A5FE40B3}"/>
              </a:ext>
            </a:extLst>
          </p:cNvPr>
          <p:cNvSpPr/>
          <p:nvPr/>
        </p:nvSpPr>
        <p:spPr>
          <a:xfrm>
            <a:off x="6150940" y="3631825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8B9131FA-4B2B-F349-A965-CE7C57D62DE9}"/>
              </a:ext>
            </a:extLst>
          </p:cNvPr>
          <p:cNvCxnSpPr/>
          <p:nvPr/>
        </p:nvCxnSpPr>
        <p:spPr>
          <a:xfrm>
            <a:off x="6420932" y="36318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9AE6C345-0000-E246-85B5-F155C7E9565C}"/>
              </a:ext>
            </a:extLst>
          </p:cNvPr>
          <p:cNvCxnSpPr/>
          <p:nvPr/>
        </p:nvCxnSpPr>
        <p:spPr>
          <a:xfrm>
            <a:off x="6676561" y="36318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1" name="Straight Connector 460">
            <a:extLst>
              <a:ext uri="{FF2B5EF4-FFF2-40B4-BE49-F238E27FC236}">
                <a16:creationId xmlns:a16="http://schemas.microsoft.com/office/drawing/2014/main" id="{DFF6CF93-3C03-EB4D-A92B-98B0FD04BAC3}"/>
              </a:ext>
            </a:extLst>
          </p:cNvPr>
          <p:cNvCxnSpPr/>
          <p:nvPr/>
        </p:nvCxnSpPr>
        <p:spPr>
          <a:xfrm>
            <a:off x="6912085" y="36318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F3EF3CD4-C427-8D4B-A530-28514DFF5018}"/>
              </a:ext>
            </a:extLst>
          </p:cNvPr>
          <p:cNvCxnSpPr/>
          <p:nvPr/>
        </p:nvCxnSpPr>
        <p:spPr>
          <a:xfrm>
            <a:off x="7167715" y="36318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17909E04-153A-2C41-B3AA-8A51ED286E07}"/>
              </a:ext>
            </a:extLst>
          </p:cNvPr>
          <p:cNvCxnSpPr/>
          <p:nvPr/>
        </p:nvCxnSpPr>
        <p:spPr>
          <a:xfrm>
            <a:off x="7406112" y="36318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4" name="Straight Connector 463">
            <a:extLst>
              <a:ext uri="{FF2B5EF4-FFF2-40B4-BE49-F238E27FC236}">
                <a16:creationId xmlns:a16="http://schemas.microsoft.com/office/drawing/2014/main" id="{6A584C37-A9D8-BC43-B9BC-7D7DBA011D03}"/>
              </a:ext>
            </a:extLst>
          </p:cNvPr>
          <p:cNvCxnSpPr/>
          <p:nvPr/>
        </p:nvCxnSpPr>
        <p:spPr>
          <a:xfrm>
            <a:off x="7661742" y="36318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6F78E491-B169-1C43-B082-031685CE9476}"/>
              </a:ext>
            </a:extLst>
          </p:cNvPr>
          <p:cNvCxnSpPr/>
          <p:nvPr/>
        </p:nvCxnSpPr>
        <p:spPr>
          <a:xfrm>
            <a:off x="7897265" y="36318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857A8C69-3347-B049-B945-FDBE2EA89860}"/>
              </a:ext>
            </a:extLst>
          </p:cNvPr>
          <p:cNvCxnSpPr/>
          <p:nvPr/>
        </p:nvCxnSpPr>
        <p:spPr>
          <a:xfrm>
            <a:off x="8152895" y="36318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10731C97-CBD0-7145-8EBD-6DAFB3529C7F}"/>
              </a:ext>
            </a:extLst>
          </p:cNvPr>
          <p:cNvCxnSpPr/>
          <p:nvPr/>
        </p:nvCxnSpPr>
        <p:spPr>
          <a:xfrm>
            <a:off x="8405652" y="36318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9D2EB8C8-1CD8-BE44-8F6A-5235FEBF5967}"/>
              </a:ext>
            </a:extLst>
          </p:cNvPr>
          <p:cNvCxnSpPr/>
          <p:nvPr/>
        </p:nvCxnSpPr>
        <p:spPr>
          <a:xfrm>
            <a:off x="8661282" y="36318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48815240-E860-E44F-A88E-BB39F7B2388C}"/>
              </a:ext>
            </a:extLst>
          </p:cNvPr>
          <p:cNvCxnSpPr/>
          <p:nvPr/>
        </p:nvCxnSpPr>
        <p:spPr>
          <a:xfrm>
            <a:off x="8896805" y="36318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822255CD-538D-6E43-BCA2-376F56AE8FF8}"/>
              </a:ext>
            </a:extLst>
          </p:cNvPr>
          <p:cNvCxnSpPr/>
          <p:nvPr/>
        </p:nvCxnSpPr>
        <p:spPr>
          <a:xfrm>
            <a:off x="9152435" y="36318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C4DFFC18-37B9-C846-8E4F-82F950CEEFB4}"/>
              </a:ext>
            </a:extLst>
          </p:cNvPr>
          <p:cNvCxnSpPr/>
          <p:nvPr/>
        </p:nvCxnSpPr>
        <p:spPr>
          <a:xfrm>
            <a:off x="9390832" y="36318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0601D54A-6AAB-7644-B3CE-B839EE944749}"/>
              </a:ext>
            </a:extLst>
          </p:cNvPr>
          <p:cNvCxnSpPr/>
          <p:nvPr/>
        </p:nvCxnSpPr>
        <p:spPr>
          <a:xfrm>
            <a:off x="9646462" y="36318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C9D8426A-EF14-A74E-8D2E-2EA5B222046F}"/>
              </a:ext>
            </a:extLst>
          </p:cNvPr>
          <p:cNvCxnSpPr/>
          <p:nvPr/>
        </p:nvCxnSpPr>
        <p:spPr>
          <a:xfrm>
            <a:off x="9881985" y="36318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C386CB3F-9958-EA45-8725-A27FBEDE0C2A}"/>
              </a:ext>
            </a:extLst>
          </p:cNvPr>
          <p:cNvCxnSpPr/>
          <p:nvPr/>
        </p:nvCxnSpPr>
        <p:spPr>
          <a:xfrm>
            <a:off x="10137615" y="36318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5" name="Rectangle 474">
            <a:extLst>
              <a:ext uri="{FF2B5EF4-FFF2-40B4-BE49-F238E27FC236}">
                <a16:creationId xmlns:a16="http://schemas.microsoft.com/office/drawing/2014/main" id="{E1D66E44-9B55-014C-B925-DABEC8C85CC7}"/>
              </a:ext>
            </a:extLst>
          </p:cNvPr>
          <p:cNvSpPr/>
          <p:nvPr/>
        </p:nvSpPr>
        <p:spPr>
          <a:xfrm>
            <a:off x="11069979" y="3631825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9DF38338-F40B-2549-AF4A-02F669542547}"/>
              </a:ext>
            </a:extLst>
          </p:cNvPr>
          <p:cNvSpPr/>
          <p:nvPr/>
        </p:nvSpPr>
        <p:spPr>
          <a:xfrm>
            <a:off x="6150940" y="3936625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499F83EA-1A01-C441-B725-E58679B19FB2}"/>
              </a:ext>
            </a:extLst>
          </p:cNvPr>
          <p:cNvCxnSpPr/>
          <p:nvPr/>
        </p:nvCxnSpPr>
        <p:spPr>
          <a:xfrm>
            <a:off x="6420932" y="39366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97FA35F7-1F6F-7842-8D5B-19A773A8BCF5}"/>
              </a:ext>
            </a:extLst>
          </p:cNvPr>
          <p:cNvCxnSpPr/>
          <p:nvPr/>
        </p:nvCxnSpPr>
        <p:spPr>
          <a:xfrm>
            <a:off x="6676561" y="39366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799A4A7B-A6BC-B645-98CE-EDD464B9D706}"/>
              </a:ext>
            </a:extLst>
          </p:cNvPr>
          <p:cNvCxnSpPr/>
          <p:nvPr/>
        </p:nvCxnSpPr>
        <p:spPr>
          <a:xfrm>
            <a:off x="6912085" y="39366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0" name="Straight Connector 479">
            <a:extLst>
              <a:ext uri="{FF2B5EF4-FFF2-40B4-BE49-F238E27FC236}">
                <a16:creationId xmlns:a16="http://schemas.microsoft.com/office/drawing/2014/main" id="{E193CE39-3CF9-FC43-A03C-F42962799011}"/>
              </a:ext>
            </a:extLst>
          </p:cNvPr>
          <p:cNvCxnSpPr/>
          <p:nvPr/>
        </p:nvCxnSpPr>
        <p:spPr>
          <a:xfrm>
            <a:off x="7167715" y="39366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A1EBCF5C-7405-B54E-B6B2-07663F48F7FC}"/>
              </a:ext>
            </a:extLst>
          </p:cNvPr>
          <p:cNvCxnSpPr/>
          <p:nvPr/>
        </p:nvCxnSpPr>
        <p:spPr>
          <a:xfrm>
            <a:off x="7406112" y="39366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4C932F16-0A92-5440-9161-7FB8501B7F83}"/>
              </a:ext>
            </a:extLst>
          </p:cNvPr>
          <p:cNvCxnSpPr/>
          <p:nvPr/>
        </p:nvCxnSpPr>
        <p:spPr>
          <a:xfrm>
            <a:off x="7661742" y="39366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5EFCBBFF-EB9A-BB44-AF8F-E6527D65B1F5}"/>
              </a:ext>
            </a:extLst>
          </p:cNvPr>
          <p:cNvCxnSpPr/>
          <p:nvPr/>
        </p:nvCxnSpPr>
        <p:spPr>
          <a:xfrm>
            <a:off x="7897265" y="39366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B00DBCC4-E742-8846-9954-970B5F68F991}"/>
              </a:ext>
            </a:extLst>
          </p:cNvPr>
          <p:cNvCxnSpPr/>
          <p:nvPr/>
        </p:nvCxnSpPr>
        <p:spPr>
          <a:xfrm>
            <a:off x="8152895" y="39366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D448AD0C-E3E5-064A-BB57-8E22917C1DE3}"/>
              </a:ext>
            </a:extLst>
          </p:cNvPr>
          <p:cNvCxnSpPr/>
          <p:nvPr/>
        </p:nvCxnSpPr>
        <p:spPr>
          <a:xfrm>
            <a:off x="8405652" y="39366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1F1B21AE-9A16-0D48-BC80-CEF62AAEAC6F}"/>
              </a:ext>
            </a:extLst>
          </p:cNvPr>
          <p:cNvCxnSpPr/>
          <p:nvPr/>
        </p:nvCxnSpPr>
        <p:spPr>
          <a:xfrm>
            <a:off x="8661282" y="39366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CDA92BD6-7A6E-A44D-BB22-7EDDB43997BF}"/>
              </a:ext>
            </a:extLst>
          </p:cNvPr>
          <p:cNvCxnSpPr/>
          <p:nvPr/>
        </p:nvCxnSpPr>
        <p:spPr>
          <a:xfrm>
            <a:off x="8896805" y="39366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7B975A95-1562-974C-B041-F629A1681A00}"/>
              </a:ext>
            </a:extLst>
          </p:cNvPr>
          <p:cNvCxnSpPr/>
          <p:nvPr/>
        </p:nvCxnSpPr>
        <p:spPr>
          <a:xfrm>
            <a:off x="9152435" y="39366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F9233A26-79EB-4A43-B7DD-0F2458A6417C}"/>
              </a:ext>
            </a:extLst>
          </p:cNvPr>
          <p:cNvCxnSpPr/>
          <p:nvPr/>
        </p:nvCxnSpPr>
        <p:spPr>
          <a:xfrm>
            <a:off x="9390832" y="39366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34BB58F3-5DAD-E648-B40B-A1E3AA6D5E9D}"/>
              </a:ext>
            </a:extLst>
          </p:cNvPr>
          <p:cNvCxnSpPr/>
          <p:nvPr/>
        </p:nvCxnSpPr>
        <p:spPr>
          <a:xfrm>
            <a:off x="9646462" y="39366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53278288-D94B-F440-B1CA-48AA04F766C6}"/>
              </a:ext>
            </a:extLst>
          </p:cNvPr>
          <p:cNvCxnSpPr/>
          <p:nvPr/>
        </p:nvCxnSpPr>
        <p:spPr>
          <a:xfrm>
            <a:off x="9881985" y="39366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5F6FFAA9-96E1-1345-AC3E-A4FFBA60A819}"/>
              </a:ext>
            </a:extLst>
          </p:cNvPr>
          <p:cNvCxnSpPr/>
          <p:nvPr/>
        </p:nvCxnSpPr>
        <p:spPr>
          <a:xfrm>
            <a:off x="10137615" y="39366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3" name="Rectangle 492">
            <a:extLst>
              <a:ext uri="{FF2B5EF4-FFF2-40B4-BE49-F238E27FC236}">
                <a16:creationId xmlns:a16="http://schemas.microsoft.com/office/drawing/2014/main" id="{7F5A32FF-3006-4544-85E4-D7BF30D1CA31}"/>
              </a:ext>
            </a:extLst>
          </p:cNvPr>
          <p:cNvSpPr/>
          <p:nvPr/>
        </p:nvSpPr>
        <p:spPr>
          <a:xfrm>
            <a:off x="11069979" y="3936625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C3D8DD86-3BA6-0B45-A974-924E68044926}"/>
              </a:ext>
            </a:extLst>
          </p:cNvPr>
          <p:cNvSpPr/>
          <p:nvPr/>
        </p:nvSpPr>
        <p:spPr>
          <a:xfrm>
            <a:off x="6150940" y="4241425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DFC84B76-33F4-CC4B-8022-389BB4EE7ABE}"/>
              </a:ext>
            </a:extLst>
          </p:cNvPr>
          <p:cNvCxnSpPr/>
          <p:nvPr/>
        </p:nvCxnSpPr>
        <p:spPr>
          <a:xfrm>
            <a:off x="6420932" y="42414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81E28D40-A9DE-294B-8F95-6EBF288EB971}"/>
              </a:ext>
            </a:extLst>
          </p:cNvPr>
          <p:cNvCxnSpPr/>
          <p:nvPr/>
        </p:nvCxnSpPr>
        <p:spPr>
          <a:xfrm>
            <a:off x="6676561" y="42414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3AB15A72-0EFA-F142-AA3E-1C2EF668F685}"/>
              </a:ext>
            </a:extLst>
          </p:cNvPr>
          <p:cNvCxnSpPr/>
          <p:nvPr/>
        </p:nvCxnSpPr>
        <p:spPr>
          <a:xfrm>
            <a:off x="6912085" y="42414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646CCD8A-CBAA-C64A-A4F7-F6F59B25DA17}"/>
              </a:ext>
            </a:extLst>
          </p:cNvPr>
          <p:cNvCxnSpPr/>
          <p:nvPr/>
        </p:nvCxnSpPr>
        <p:spPr>
          <a:xfrm>
            <a:off x="7167715" y="42414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E92BCD49-13F6-8341-B7CF-EF8B807F6028}"/>
              </a:ext>
            </a:extLst>
          </p:cNvPr>
          <p:cNvCxnSpPr/>
          <p:nvPr/>
        </p:nvCxnSpPr>
        <p:spPr>
          <a:xfrm>
            <a:off x="7406112" y="42414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0" name="Straight Connector 499">
            <a:extLst>
              <a:ext uri="{FF2B5EF4-FFF2-40B4-BE49-F238E27FC236}">
                <a16:creationId xmlns:a16="http://schemas.microsoft.com/office/drawing/2014/main" id="{EF0D20F7-17CF-154B-B508-C0AB28A73C19}"/>
              </a:ext>
            </a:extLst>
          </p:cNvPr>
          <p:cNvCxnSpPr/>
          <p:nvPr/>
        </p:nvCxnSpPr>
        <p:spPr>
          <a:xfrm>
            <a:off x="7661742" y="42414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43026B4E-1EE1-C844-A9B8-77DEDAA65EEB}"/>
              </a:ext>
            </a:extLst>
          </p:cNvPr>
          <p:cNvCxnSpPr/>
          <p:nvPr/>
        </p:nvCxnSpPr>
        <p:spPr>
          <a:xfrm>
            <a:off x="7897265" y="42414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E06906F9-9EAD-2F45-AA45-AC0C4B68FE19}"/>
              </a:ext>
            </a:extLst>
          </p:cNvPr>
          <p:cNvCxnSpPr/>
          <p:nvPr/>
        </p:nvCxnSpPr>
        <p:spPr>
          <a:xfrm>
            <a:off x="8152895" y="42414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40B2A775-1A0D-CC4B-9EF0-C9796A8136AE}"/>
              </a:ext>
            </a:extLst>
          </p:cNvPr>
          <p:cNvCxnSpPr/>
          <p:nvPr/>
        </p:nvCxnSpPr>
        <p:spPr>
          <a:xfrm>
            <a:off x="8405652" y="42414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E8D7F4EB-0222-694C-A355-F76F99D40225}"/>
              </a:ext>
            </a:extLst>
          </p:cNvPr>
          <p:cNvCxnSpPr/>
          <p:nvPr/>
        </p:nvCxnSpPr>
        <p:spPr>
          <a:xfrm>
            <a:off x="8661282" y="42414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BDBB1C9C-2972-5742-8383-6D49ED37902F}"/>
              </a:ext>
            </a:extLst>
          </p:cNvPr>
          <p:cNvCxnSpPr/>
          <p:nvPr/>
        </p:nvCxnSpPr>
        <p:spPr>
          <a:xfrm>
            <a:off x="8896805" y="42414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782A832B-05E6-7549-A58A-EBCEFA47527A}"/>
              </a:ext>
            </a:extLst>
          </p:cNvPr>
          <p:cNvCxnSpPr/>
          <p:nvPr/>
        </p:nvCxnSpPr>
        <p:spPr>
          <a:xfrm>
            <a:off x="9152435" y="42414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EE2961ED-84BE-9146-8384-7214F881BF4F}"/>
              </a:ext>
            </a:extLst>
          </p:cNvPr>
          <p:cNvCxnSpPr/>
          <p:nvPr/>
        </p:nvCxnSpPr>
        <p:spPr>
          <a:xfrm>
            <a:off x="9390832" y="42414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7607979C-4C22-9547-8F5B-1FDC03A1571B}"/>
              </a:ext>
            </a:extLst>
          </p:cNvPr>
          <p:cNvCxnSpPr/>
          <p:nvPr/>
        </p:nvCxnSpPr>
        <p:spPr>
          <a:xfrm>
            <a:off x="9646462" y="42414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BC43CFB0-BB4E-F243-AD2A-E70907B959B4}"/>
              </a:ext>
            </a:extLst>
          </p:cNvPr>
          <p:cNvCxnSpPr/>
          <p:nvPr/>
        </p:nvCxnSpPr>
        <p:spPr>
          <a:xfrm>
            <a:off x="9881985" y="42414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216AACD6-9140-D346-8E3D-38740D08DD51}"/>
              </a:ext>
            </a:extLst>
          </p:cNvPr>
          <p:cNvCxnSpPr/>
          <p:nvPr/>
        </p:nvCxnSpPr>
        <p:spPr>
          <a:xfrm>
            <a:off x="10137615" y="42414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1" name="Rectangle 510">
            <a:extLst>
              <a:ext uri="{FF2B5EF4-FFF2-40B4-BE49-F238E27FC236}">
                <a16:creationId xmlns:a16="http://schemas.microsoft.com/office/drawing/2014/main" id="{CA34C678-0D63-F849-B588-3344A10447AF}"/>
              </a:ext>
            </a:extLst>
          </p:cNvPr>
          <p:cNvSpPr/>
          <p:nvPr/>
        </p:nvSpPr>
        <p:spPr>
          <a:xfrm>
            <a:off x="11069979" y="4241425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9EBB7BA2-4E16-4042-B9C4-3E28BA334A17}"/>
              </a:ext>
            </a:extLst>
          </p:cNvPr>
          <p:cNvSpPr/>
          <p:nvPr/>
        </p:nvSpPr>
        <p:spPr>
          <a:xfrm>
            <a:off x="6150940" y="4546225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2538281F-0726-2D4E-8C51-7CBEBB0DB9D4}"/>
              </a:ext>
            </a:extLst>
          </p:cNvPr>
          <p:cNvCxnSpPr/>
          <p:nvPr/>
        </p:nvCxnSpPr>
        <p:spPr>
          <a:xfrm>
            <a:off x="6420932" y="45462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C20BD304-FA6E-5A44-B30E-E47A48EA19E4}"/>
              </a:ext>
            </a:extLst>
          </p:cNvPr>
          <p:cNvCxnSpPr/>
          <p:nvPr/>
        </p:nvCxnSpPr>
        <p:spPr>
          <a:xfrm>
            <a:off x="6676561" y="45462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CA9BF77A-81D4-E744-922F-DCF2DCF9816E}"/>
              </a:ext>
            </a:extLst>
          </p:cNvPr>
          <p:cNvCxnSpPr/>
          <p:nvPr/>
        </p:nvCxnSpPr>
        <p:spPr>
          <a:xfrm>
            <a:off x="6912085" y="45462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6" name="Straight Connector 515">
            <a:extLst>
              <a:ext uri="{FF2B5EF4-FFF2-40B4-BE49-F238E27FC236}">
                <a16:creationId xmlns:a16="http://schemas.microsoft.com/office/drawing/2014/main" id="{18A9E42D-E9D2-6742-A40A-F7B7E7DBB266}"/>
              </a:ext>
            </a:extLst>
          </p:cNvPr>
          <p:cNvCxnSpPr/>
          <p:nvPr/>
        </p:nvCxnSpPr>
        <p:spPr>
          <a:xfrm>
            <a:off x="7167715" y="45462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7" name="Straight Connector 516">
            <a:extLst>
              <a:ext uri="{FF2B5EF4-FFF2-40B4-BE49-F238E27FC236}">
                <a16:creationId xmlns:a16="http://schemas.microsoft.com/office/drawing/2014/main" id="{AA2897EC-EE3B-0743-BC3E-88256DFFED8F}"/>
              </a:ext>
            </a:extLst>
          </p:cNvPr>
          <p:cNvCxnSpPr/>
          <p:nvPr/>
        </p:nvCxnSpPr>
        <p:spPr>
          <a:xfrm>
            <a:off x="7406112" y="45462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D15643F9-BC12-5341-8FA3-731483BF14FA}"/>
              </a:ext>
            </a:extLst>
          </p:cNvPr>
          <p:cNvCxnSpPr/>
          <p:nvPr/>
        </p:nvCxnSpPr>
        <p:spPr>
          <a:xfrm>
            <a:off x="7661742" y="45462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4AFCD414-D879-2B4B-9ECE-14F85B593ADD}"/>
              </a:ext>
            </a:extLst>
          </p:cNvPr>
          <p:cNvCxnSpPr/>
          <p:nvPr/>
        </p:nvCxnSpPr>
        <p:spPr>
          <a:xfrm>
            <a:off x="7897265" y="45462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FFC28D2A-E43E-0342-99B5-7D89399243FA}"/>
              </a:ext>
            </a:extLst>
          </p:cNvPr>
          <p:cNvCxnSpPr/>
          <p:nvPr/>
        </p:nvCxnSpPr>
        <p:spPr>
          <a:xfrm>
            <a:off x="8152895" y="45462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3F09A5EE-4DB6-7045-BDF8-5A2B53C8D755}"/>
              </a:ext>
            </a:extLst>
          </p:cNvPr>
          <p:cNvCxnSpPr/>
          <p:nvPr/>
        </p:nvCxnSpPr>
        <p:spPr>
          <a:xfrm>
            <a:off x="8405652" y="45462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071CF64B-4655-5B4D-B5E8-D78A119F7ECB}"/>
              </a:ext>
            </a:extLst>
          </p:cNvPr>
          <p:cNvCxnSpPr/>
          <p:nvPr/>
        </p:nvCxnSpPr>
        <p:spPr>
          <a:xfrm>
            <a:off x="8661282" y="45462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BA9AB066-AECE-1241-A8CA-7AEE0D24A57B}"/>
              </a:ext>
            </a:extLst>
          </p:cNvPr>
          <p:cNvCxnSpPr/>
          <p:nvPr/>
        </p:nvCxnSpPr>
        <p:spPr>
          <a:xfrm>
            <a:off x="8896805" y="45462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D3E4A454-879C-0D47-9168-9A0DF8A3BB6E}"/>
              </a:ext>
            </a:extLst>
          </p:cNvPr>
          <p:cNvCxnSpPr/>
          <p:nvPr/>
        </p:nvCxnSpPr>
        <p:spPr>
          <a:xfrm>
            <a:off x="9152435" y="45462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B355437-2544-3240-A63B-245DA96DF394}"/>
              </a:ext>
            </a:extLst>
          </p:cNvPr>
          <p:cNvCxnSpPr/>
          <p:nvPr/>
        </p:nvCxnSpPr>
        <p:spPr>
          <a:xfrm>
            <a:off x="9390832" y="45462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175E5E6D-F160-5548-AC67-83F8D5C0110D}"/>
              </a:ext>
            </a:extLst>
          </p:cNvPr>
          <p:cNvCxnSpPr/>
          <p:nvPr/>
        </p:nvCxnSpPr>
        <p:spPr>
          <a:xfrm>
            <a:off x="9646462" y="45462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B573D9F0-6108-F944-94FD-961E1C080A17}"/>
              </a:ext>
            </a:extLst>
          </p:cNvPr>
          <p:cNvCxnSpPr/>
          <p:nvPr/>
        </p:nvCxnSpPr>
        <p:spPr>
          <a:xfrm>
            <a:off x="9881985" y="45462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C87265A4-7054-6D4F-9B18-EF0E763196E1}"/>
              </a:ext>
            </a:extLst>
          </p:cNvPr>
          <p:cNvCxnSpPr/>
          <p:nvPr/>
        </p:nvCxnSpPr>
        <p:spPr>
          <a:xfrm>
            <a:off x="10137615" y="45462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9" name="Rectangle 528">
            <a:extLst>
              <a:ext uri="{FF2B5EF4-FFF2-40B4-BE49-F238E27FC236}">
                <a16:creationId xmlns:a16="http://schemas.microsoft.com/office/drawing/2014/main" id="{D85CF47E-7D6D-8E40-8887-D61CCFA40359}"/>
              </a:ext>
            </a:extLst>
          </p:cNvPr>
          <p:cNvSpPr/>
          <p:nvPr/>
        </p:nvSpPr>
        <p:spPr>
          <a:xfrm>
            <a:off x="11069979" y="4546225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530" name="Rectangle 529">
            <a:extLst>
              <a:ext uri="{FF2B5EF4-FFF2-40B4-BE49-F238E27FC236}">
                <a16:creationId xmlns:a16="http://schemas.microsoft.com/office/drawing/2014/main" id="{4AE9400B-C67C-894C-B113-56E1BF8466BB}"/>
              </a:ext>
            </a:extLst>
          </p:cNvPr>
          <p:cNvSpPr/>
          <p:nvPr/>
        </p:nvSpPr>
        <p:spPr>
          <a:xfrm>
            <a:off x="6150940" y="4851025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0C69F11D-D1CD-2743-8F8B-2002DC35DF93}"/>
              </a:ext>
            </a:extLst>
          </p:cNvPr>
          <p:cNvCxnSpPr/>
          <p:nvPr/>
        </p:nvCxnSpPr>
        <p:spPr>
          <a:xfrm>
            <a:off x="6420932" y="48510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341ABA81-B94E-D74B-8765-0F2D9DEDAD7C}"/>
              </a:ext>
            </a:extLst>
          </p:cNvPr>
          <p:cNvCxnSpPr/>
          <p:nvPr/>
        </p:nvCxnSpPr>
        <p:spPr>
          <a:xfrm>
            <a:off x="6676561" y="48510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AEC92383-6AFB-0E45-A30F-9CE315E2BC36}"/>
              </a:ext>
            </a:extLst>
          </p:cNvPr>
          <p:cNvCxnSpPr/>
          <p:nvPr/>
        </p:nvCxnSpPr>
        <p:spPr>
          <a:xfrm>
            <a:off x="6912085" y="48510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39FC72CA-8C7A-0046-8186-ECCBFE875178}"/>
              </a:ext>
            </a:extLst>
          </p:cNvPr>
          <p:cNvCxnSpPr/>
          <p:nvPr/>
        </p:nvCxnSpPr>
        <p:spPr>
          <a:xfrm>
            <a:off x="7167715" y="48510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4E8C3C4E-3303-DA43-B881-46B25B9059E9}"/>
              </a:ext>
            </a:extLst>
          </p:cNvPr>
          <p:cNvCxnSpPr/>
          <p:nvPr/>
        </p:nvCxnSpPr>
        <p:spPr>
          <a:xfrm>
            <a:off x="7406112" y="48510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5D1CBE2-0BFC-0D4C-A236-CF05FAC99617}"/>
              </a:ext>
            </a:extLst>
          </p:cNvPr>
          <p:cNvCxnSpPr/>
          <p:nvPr/>
        </p:nvCxnSpPr>
        <p:spPr>
          <a:xfrm>
            <a:off x="7661742" y="48510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FC4F4190-43C0-E744-878E-7A0A54FAF68F}"/>
              </a:ext>
            </a:extLst>
          </p:cNvPr>
          <p:cNvCxnSpPr/>
          <p:nvPr/>
        </p:nvCxnSpPr>
        <p:spPr>
          <a:xfrm>
            <a:off x="7897265" y="48510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8AC7C9F9-E4DF-B647-A02B-93619EBDB6C9}"/>
              </a:ext>
            </a:extLst>
          </p:cNvPr>
          <p:cNvCxnSpPr/>
          <p:nvPr/>
        </p:nvCxnSpPr>
        <p:spPr>
          <a:xfrm>
            <a:off x="8152895" y="48510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90B0D96C-6033-AC40-BF3A-9BC4B7EEA047}"/>
              </a:ext>
            </a:extLst>
          </p:cNvPr>
          <p:cNvCxnSpPr/>
          <p:nvPr/>
        </p:nvCxnSpPr>
        <p:spPr>
          <a:xfrm>
            <a:off x="8405652" y="48510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3BCCB8EE-26C7-904E-B1B6-FEB90D70BB11}"/>
              </a:ext>
            </a:extLst>
          </p:cNvPr>
          <p:cNvCxnSpPr/>
          <p:nvPr/>
        </p:nvCxnSpPr>
        <p:spPr>
          <a:xfrm>
            <a:off x="8661282" y="48510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E52AD17A-E284-0B45-8FF0-651BD757C0E7}"/>
              </a:ext>
            </a:extLst>
          </p:cNvPr>
          <p:cNvCxnSpPr/>
          <p:nvPr/>
        </p:nvCxnSpPr>
        <p:spPr>
          <a:xfrm>
            <a:off x="8896805" y="48510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EA802976-5C0C-D04B-B215-A61463095495}"/>
              </a:ext>
            </a:extLst>
          </p:cNvPr>
          <p:cNvCxnSpPr/>
          <p:nvPr/>
        </p:nvCxnSpPr>
        <p:spPr>
          <a:xfrm>
            <a:off x="9152435" y="48510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9EBDFF7A-BAC3-C044-A7CF-895180452356}"/>
              </a:ext>
            </a:extLst>
          </p:cNvPr>
          <p:cNvCxnSpPr/>
          <p:nvPr/>
        </p:nvCxnSpPr>
        <p:spPr>
          <a:xfrm>
            <a:off x="9390832" y="48510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7B8A9AE3-EBE7-D947-BF76-A1AE0BFEDEE4}"/>
              </a:ext>
            </a:extLst>
          </p:cNvPr>
          <p:cNvCxnSpPr/>
          <p:nvPr/>
        </p:nvCxnSpPr>
        <p:spPr>
          <a:xfrm>
            <a:off x="9646462" y="48510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E113E6FF-69E4-CC47-AE81-0A9471652E33}"/>
              </a:ext>
            </a:extLst>
          </p:cNvPr>
          <p:cNvCxnSpPr/>
          <p:nvPr/>
        </p:nvCxnSpPr>
        <p:spPr>
          <a:xfrm>
            <a:off x="9881985" y="48510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5127A3CE-CB39-AA44-92D8-6A3985A22B32}"/>
              </a:ext>
            </a:extLst>
          </p:cNvPr>
          <p:cNvCxnSpPr/>
          <p:nvPr/>
        </p:nvCxnSpPr>
        <p:spPr>
          <a:xfrm>
            <a:off x="10137615" y="48510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7" name="Rectangle 546">
            <a:extLst>
              <a:ext uri="{FF2B5EF4-FFF2-40B4-BE49-F238E27FC236}">
                <a16:creationId xmlns:a16="http://schemas.microsoft.com/office/drawing/2014/main" id="{1C6E018C-A585-B34D-A0DD-930890B7A36A}"/>
              </a:ext>
            </a:extLst>
          </p:cNvPr>
          <p:cNvSpPr/>
          <p:nvPr/>
        </p:nvSpPr>
        <p:spPr>
          <a:xfrm>
            <a:off x="11069979" y="4851025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548" name="Rectangle 547">
            <a:extLst>
              <a:ext uri="{FF2B5EF4-FFF2-40B4-BE49-F238E27FC236}">
                <a16:creationId xmlns:a16="http://schemas.microsoft.com/office/drawing/2014/main" id="{D1FA76F3-930B-7345-AFF5-3968346DDF70}"/>
              </a:ext>
            </a:extLst>
          </p:cNvPr>
          <p:cNvSpPr/>
          <p:nvPr/>
        </p:nvSpPr>
        <p:spPr>
          <a:xfrm>
            <a:off x="6150940" y="5155825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A461D88C-7807-EE48-A354-B60FD2E2CC39}"/>
              </a:ext>
            </a:extLst>
          </p:cNvPr>
          <p:cNvCxnSpPr/>
          <p:nvPr/>
        </p:nvCxnSpPr>
        <p:spPr>
          <a:xfrm>
            <a:off x="6420932" y="51558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B0187FF9-5CEB-0045-ABF1-69F48A02CF08}"/>
              </a:ext>
            </a:extLst>
          </p:cNvPr>
          <p:cNvCxnSpPr/>
          <p:nvPr/>
        </p:nvCxnSpPr>
        <p:spPr>
          <a:xfrm>
            <a:off x="6676561" y="51558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A739A6A1-7B9A-144E-9AF1-11812694C2E1}"/>
              </a:ext>
            </a:extLst>
          </p:cNvPr>
          <p:cNvCxnSpPr/>
          <p:nvPr/>
        </p:nvCxnSpPr>
        <p:spPr>
          <a:xfrm>
            <a:off x="6912085" y="51558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0B5F88CA-104D-7D4C-B3C6-528D1F65D1EA}"/>
              </a:ext>
            </a:extLst>
          </p:cNvPr>
          <p:cNvCxnSpPr/>
          <p:nvPr/>
        </p:nvCxnSpPr>
        <p:spPr>
          <a:xfrm>
            <a:off x="7167715" y="51558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C8471A23-C4FB-B445-A7AC-39235F002C15}"/>
              </a:ext>
            </a:extLst>
          </p:cNvPr>
          <p:cNvCxnSpPr/>
          <p:nvPr/>
        </p:nvCxnSpPr>
        <p:spPr>
          <a:xfrm>
            <a:off x="7406112" y="51558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E618A713-3522-0645-A81A-4B3A18A5E09D}"/>
              </a:ext>
            </a:extLst>
          </p:cNvPr>
          <p:cNvCxnSpPr/>
          <p:nvPr/>
        </p:nvCxnSpPr>
        <p:spPr>
          <a:xfrm>
            <a:off x="7661742" y="51558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F816990E-3D4B-B746-98B7-8679EA723FD3}"/>
              </a:ext>
            </a:extLst>
          </p:cNvPr>
          <p:cNvCxnSpPr/>
          <p:nvPr/>
        </p:nvCxnSpPr>
        <p:spPr>
          <a:xfrm>
            <a:off x="7897265" y="51558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77A80E7-5F49-7744-8EF4-023460FEBF8E}"/>
              </a:ext>
            </a:extLst>
          </p:cNvPr>
          <p:cNvCxnSpPr/>
          <p:nvPr/>
        </p:nvCxnSpPr>
        <p:spPr>
          <a:xfrm>
            <a:off x="8152895" y="51558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C2B4A089-C22B-434B-BBBC-B8FD97CF082B}"/>
              </a:ext>
            </a:extLst>
          </p:cNvPr>
          <p:cNvCxnSpPr/>
          <p:nvPr/>
        </p:nvCxnSpPr>
        <p:spPr>
          <a:xfrm>
            <a:off x="8405652" y="51558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213F637C-AF24-AE40-B90F-8DF44C9D50C4}"/>
              </a:ext>
            </a:extLst>
          </p:cNvPr>
          <p:cNvCxnSpPr/>
          <p:nvPr/>
        </p:nvCxnSpPr>
        <p:spPr>
          <a:xfrm>
            <a:off x="8661282" y="51558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A0C71AF8-95B8-AF44-836E-0D7622ED36CB}"/>
              </a:ext>
            </a:extLst>
          </p:cNvPr>
          <p:cNvCxnSpPr/>
          <p:nvPr/>
        </p:nvCxnSpPr>
        <p:spPr>
          <a:xfrm>
            <a:off x="8896805" y="51558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9B3341C7-9065-D342-B767-8273F38071B4}"/>
              </a:ext>
            </a:extLst>
          </p:cNvPr>
          <p:cNvCxnSpPr/>
          <p:nvPr/>
        </p:nvCxnSpPr>
        <p:spPr>
          <a:xfrm>
            <a:off x="9152435" y="51558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0F13C3EE-3CAE-464C-BDDC-CF333BA4571B}"/>
              </a:ext>
            </a:extLst>
          </p:cNvPr>
          <p:cNvCxnSpPr/>
          <p:nvPr/>
        </p:nvCxnSpPr>
        <p:spPr>
          <a:xfrm>
            <a:off x="9390832" y="51558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F86C539-F7B6-1340-A5A9-DB38FEDC462E}"/>
              </a:ext>
            </a:extLst>
          </p:cNvPr>
          <p:cNvCxnSpPr/>
          <p:nvPr/>
        </p:nvCxnSpPr>
        <p:spPr>
          <a:xfrm>
            <a:off x="9646462" y="51558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4D2B15DE-6AB0-924E-BE03-51AEE43F8D14}"/>
              </a:ext>
            </a:extLst>
          </p:cNvPr>
          <p:cNvCxnSpPr/>
          <p:nvPr/>
        </p:nvCxnSpPr>
        <p:spPr>
          <a:xfrm>
            <a:off x="9881985" y="51558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6871BA37-2D87-C14B-B01D-BAFE19E86F14}"/>
              </a:ext>
            </a:extLst>
          </p:cNvPr>
          <p:cNvCxnSpPr/>
          <p:nvPr/>
        </p:nvCxnSpPr>
        <p:spPr>
          <a:xfrm>
            <a:off x="10137615" y="51558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5" name="Rectangle 564">
            <a:extLst>
              <a:ext uri="{FF2B5EF4-FFF2-40B4-BE49-F238E27FC236}">
                <a16:creationId xmlns:a16="http://schemas.microsoft.com/office/drawing/2014/main" id="{6FB5B2AA-D4E3-AE45-80BF-39400FC6C627}"/>
              </a:ext>
            </a:extLst>
          </p:cNvPr>
          <p:cNvSpPr/>
          <p:nvPr/>
        </p:nvSpPr>
        <p:spPr>
          <a:xfrm>
            <a:off x="11069979" y="5155825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566" name="Rectangle 565">
            <a:extLst>
              <a:ext uri="{FF2B5EF4-FFF2-40B4-BE49-F238E27FC236}">
                <a16:creationId xmlns:a16="http://schemas.microsoft.com/office/drawing/2014/main" id="{9E52C8DB-6B52-624F-BDFD-837B475920B5}"/>
              </a:ext>
            </a:extLst>
          </p:cNvPr>
          <p:cNvSpPr/>
          <p:nvPr/>
        </p:nvSpPr>
        <p:spPr>
          <a:xfrm>
            <a:off x="6150940" y="5460625"/>
            <a:ext cx="4262411" cy="24126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F31C955D-30A2-2647-AC97-32A220CF333B}"/>
              </a:ext>
            </a:extLst>
          </p:cNvPr>
          <p:cNvCxnSpPr/>
          <p:nvPr/>
        </p:nvCxnSpPr>
        <p:spPr>
          <a:xfrm>
            <a:off x="6420932" y="54606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8A59103B-CD00-234C-AE04-458FAC5D53E4}"/>
              </a:ext>
            </a:extLst>
          </p:cNvPr>
          <p:cNvCxnSpPr/>
          <p:nvPr/>
        </p:nvCxnSpPr>
        <p:spPr>
          <a:xfrm>
            <a:off x="6676561" y="54606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7708C8F6-9720-4C4C-A0CA-E91840936EB3}"/>
              </a:ext>
            </a:extLst>
          </p:cNvPr>
          <p:cNvCxnSpPr/>
          <p:nvPr/>
        </p:nvCxnSpPr>
        <p:spPr>
          <a:xfrm>
            <a:off x="6912085" y="54606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50CEC900-756A-2344-B885-DEC3EDC81C13}"/>
              </a:ext>
            </a:extLst>
          </p:cNvPr>
          <p:cNvCxnSpPr/>
          <p:nvPr/>
        </p:nvCxnSpPr>
        <p:spPr>
          <a:xfrm>
            <a:off x="7167715" y="54606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7C1935EA-D43D-6240-9ADA-262FEFDAA9D2}"/>
              </a:ext>
            </a:extLst>
          </p:cNvPr>
          <p:cNvCxnSpPr/>
          <p:nvPr/>
        </p:nvCxnSpPr>
        <p:spPr>
          <a:xfrm>
            <a:off x="7406112" y="54606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87E8F09-C483-2747-8455-A2A6178CA7F1}"/>
              </a:ext>
            </a:extLst>
          </p:cNvPr>
          <p:cNvCxnSpPr/>
          <p:nvPr/>
        </p:nvCxnSpPr>
        <p:spPr>
          <a:xfrm>
            <a:off x="7661742" y="54606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2F568BF7-FF24-014A-A93E-F77D4BD8670E}"/>
              </a:ext>
            </a:extLst>
          </p:cNvPr>
          <p:cNvCxnSpPr/>
          <p:nvPr/>
        </p:nvCxnSpPr>
        <p:spPr>
          <a:xfrm>
            <a:off x="7897265" y="54606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D3EB309C-85B9-C44D-B467-80C002A5BA3E}"/>
              </a:ext>
            </a:extLst>
          </p:cNvPr>
          <p:cNvCxnSpPr/>
          <p:nvPr/>
        </p:nvCxnSpPr>
        <p:spPr>
          <a:xfrm>
            <a:off x="8152895" y="54606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ECB15BCD-71F3-E642-8458-BD4B7AADCAAD}"/>
              </a:ext>
            </a:extLst>
          </p:cNvPr>
          <p:cNvCxnSpPr/>
          <p:nvPr/>
        </p:nvCxnSpPr>
        <p:spPr>
          <a:xfrm>
            <a:off x="8405652" y="54606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4FDCA87A-6486-4147-A58E-9EAD716CE8FE}"/>
              </a:ext>
            </a:extLst>
          </p:cNvPr>
          <p:cNvCxnSpPr/>
          <p:nvPr/>
        </p:nvCxnSpPr>
        <p:spPr>
          <a:xfrm>
            <a:off x="8661282" y="54606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614DDB3E-5DB6-3A44-A3D2-642CC58A4992}"/>
              </a:ext>
            </a:extLst>
          </p:cNvPr>
          <p:cNvCxnSpPr/>
          <p:nvPr/>
        </p:nvCxnSpPr>
        <p:spPr>
          <a:xfrm>
            <a:off x="8896805" y="54606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32CCC2A0-F2EA-524A-BF15-25F8DBFA8DD8}"/>
              </a:ext>
            </a:extLst>
          </p:cNvPr>
          <p:cNvCxnSpPr/>
          <p:nvPr/>
        </p:nvCxnSpPr>
        <p:spPr>
          <a:xfrm>
            <a:off x="9152435" y="54606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2ADC41B4-9C2A-0643-8582-A5A0C02A7451}"/>
              </a:ext>
            </a:extLst>
          </p:cNvPr>
          <p:cNvCxnSpPr/>
          <p:nvPr/>
        </p:nvCxnSpPr>
        <p:spPr>
          <a:xfrm>
            <a:off x="9390832" y="54606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37E2BDC0-8434-5448-802A-BE59D9A584FB}"/>
              </a:ext>
            </a:extLst>
          </p:cNvPr>
          <p:cNvCxnSpPr/>
          <p:nvPr/>
        </p:nvCxnSpPr>
        <p:spPr>
          <a:xfrm>
            <a:off x="9646462" y="54606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19BB6318-22DC-4549-901C-D35F287B4907}"/>
              </a:ext>
            </a:extLst>
          </p:cNvPr>
          <p:cNvCxnSpPr/>
          <p:nvPr/>
        </p:nvCxnSpPr>
        <p:spPr>
          <a:xfrm>
            <a:off x="9881985" y="54606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F6FE3878-B0FA-B247-A234-821719220271}"/>
              </a:ext>
            </a:extLst>
          </p:cNvPr>
          <p:cNvCxnSpPr/>
          <p:nvPr/>
        </p:nvCxnSpPr>
        <p:spPr>
          <a:xfrm>
            <a:off x="10137615" y="54606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3" name="Rectangle 582">
            <a:extLst>
              <a:ext uri="{FF2B5EF4-FFF2-40B4-BE49-F238E27FC236}">
                <a16:creationId xmlns:a16="http://schemas.microsoft.com/office/drawing/2014/main" id="{9674634B-B0D9-3443-8283-8A6D120B665C}"/>
              </a:ext>
            </a:extLst>
          </p:cNvPr>
          <p:cNvSpPr/>
          <p:nvPr/>
        </p:nvSpPr>
        <p:spPr>
          <a:xfrm>
            <a:off x="11069979" y="5460625"/>
            <a:ext cx="255621" cy="24126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584" name="Rectangle 583">
            <a:extLst>
              <a:ext uri="{FF2B5EF4-FFF2-40B4-BE49-F238E27FC236}">
                <a16:creationId xmlns:a16="http://schemas.microsoft.com/office/drawing/2014/main" id="{5E89C339-C733-C742-8231-1CC4C544E074}"/>
              </a:ext>
            </a:extLst>
          </p:cNvPr>
          <p:cNvSpPr/>
          <p:nvPr/>
        </p:nvSpPr>
        <p:spPr>
          <a:xfrm>
            <a:off x="6150940" y="5765425"/>
            <a:ext cx="4262411" cy="24126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585" name="Straight Connector 584">
            <a:extLst>
              <a:ext uri="{FF2B5EF4-FFF2-40B4-BE49-F238E27FC236}">
                <a16:creationId xmlns:a16="http://schemas.microsoft.com/office/drawing/2014/main" id="{6923645A-D138-A145-AE59-46091C674884}"/>
              </a:ext>
            </a:extLst>
          </p:cNvPr>
          <p:cNvCxnSpPr/>
          <p:nvPr/>
        </p:nvCxnSpPr>
        <p:spPr>
          <a:xfrm>
            <a:off x="6420932" y="57654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101F483F-F48B-404B-B459-8A59C2AFEE65}"/>
              </a:ext>
            </a:extLst>
          </p:cNvPr>
          <p:cNvCxnSpPr/>
          <p:nvPr/>
        </p:nvCxnSpPr>
        <p:spPr>
          <a:xfrm>
            <a:off x="6676561" y="57654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08929EB5-2F07-5647-B55D-E3D0F8785CE1}"/>
              </a:ext>
            </a:extLst>
          </p:cNvPr>
          <p:cNvCxnSpPr/>
          <p:nvPr/>
        </p:nvCxnSpPr>
        <p:spPr>
          <a:xfrm>
            <a:off x="6912085" y="57654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710F38B1-EE00-3A43-B8BF-FAF7576D45A5}"/>
              </a:ext>
            </a:extLst>
          </p:cNvPr>
          <p:cNvCxnSpPr/>
          <p:nvPr/>
        </p:nvCxnSpPr>
        <p:spPr>
          <a:xfrm>
            <a:off x="7167715" y="57654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9" name="Straight Connector 588">
            <a:extLst>
              <a:ext uri="{FF2B5EF4-FFF2-40B4-BE49-F238E27FC236}">
                <a16:creationId xmlns:a16="http://schemas.microsoft.com/office/drawing/2014/main" id="{686F75E8-1F99-7141-8981-7B04CD6B0976}"/>
              </a:ext>
            </a:extLst>
          </p:cNvPr>
          <p:cNvCxnSpPr/>
          <p:nvPr/>
        </p:nvCxnSpPr>
        <p:spPr>
          <a:xfrm>
            <a:off x="7406112" y="57654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0" name="Straight Connector 589">
            <a:extLst>
              <a:ext uri="{FF2B5EF4-FFF2-40B4-BE49-F238E27FC236}">
                <a16:creationId xmlns:a16="http://schemas.microsoft.com/office/drawing/2014/main" id="{57EF30CA-05E7-414F-9293-162E64DAA02A}"/>
              </a:ext>
            </a:extLst>
          </p:cNvPr>
          <p:cNvCxnSpPr/>
          <p:nvPr/>
        </p:nvCxnSpPr>
        <p:spPr>
          <a:xfrm>
            <a:off x="7661742" y="57654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BD9A7CA7-44C8-4B44-A5AF-EA26FD1D15AB}"/>
              </a:ext>
            </a:extLst>
          </p:cNvPr>
          <p:cNvCxnSpPr/>
          <p:nvPr/>
        </p:nvCxnSpPr>
        <p:spPr>
          <a:xfrm>
            <a:off x="7897265" y="57654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2" name="Straight Connector 591">
            <a:extLst>
              <a:ext uri="{FF2B5EF4-FFF2-40B4-BE49-F238E27FC236}">
                <a16:creationId xmlns:a16="http://schemas.microsoft.com/office/drawing/2014/main" id="{F0F0EF34-3378-2347-BC64-033F31E988D6}"/>
              </a:ext>
            </a:extLst>
          </p:cNvPr>
          <p:cNvCxnSpPr/>
          <p:nvPr/>
        </p:nvCxnSpPr>
        <p:spPr>
          <a:xfrm>
            <a:off x="8152895" y="57654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C7ED018F-BA3F-0548-B256-1B8F4B27EB3D}"/>
              </a:ext>
            </a:extLst>
          </p:cNvPr>
          <p:cNvCxnSpPr/>
          <p:nvPr/>
        </p:nvCxnSpPr>
        <p:spPr>
          <a:xfrm>
            <a:off x="8405652" y="57654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E9DDDB75-7B3C-E04A-BE00-F4C88D5129A8}"/>
              </a:ext>
            </a:extLst>
          </p:cNvPr>
          <p:cNvCxnSpPr/>
          <p:nvPr/>
        </p:nvCxnSpPr>
        <p:spPr>
          <a:xfrm>
            <a:off x="8661282" y="57654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CDDD1E33-D04B-C84D-BF55-332265E2E873}"/>
              </a:ext>
            </a:extLst>
          </p:cNvPr>
          <p:cNvCxnSpPr/>
          <p:nvPr/>
        </p:nvCxnSpPr>
        <p:spPr>
          <a:xfrm>
            <a:off x="8896805" y="57654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7E17DA90-3BF7-E048-A181-2214A7867865}"/>
              </a:ext>
            </a:extLst>
          </p:cNvPr>
          <p:cNvCxnSpPr/>
          <p:nvPr/>
        </p:nvCxnSpPr>
        <p:spPr>
          <a:xfrm>
            <a:off x="9152435" y="5765426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7" name="Straight Connector 596">
            <a:extLst>
              <a:ext uri="{FF2B5EF4-FFF2-40B4-BE49-F238E27FC236}">
                <a16:creationId xmlns:a16="http://schemas.microsoft.com/office/drawing/2014/main" id="{B35F5941-793A-FE43-8F67-D78B319DAA70}"/>
              </a:ext>
            </a:extLst>
          </p:cNvPr>
          <p:cNvCxnSpPr/>
          <p:nvPr/>
        </p:nvCxnSpPr>
        <p:spPr>
          <a:xfrm>
            <a:off x="9390832" y="57654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8" name="Straight Connector 597">
            <a:extLst>
              <a:ext uri="{FF2B5EF4-FFF2-40B4-BE49-F238E27FC236}">
                <a16:creationId xmlns:a16="http://schemas.microsoft.com/office/drawing/2014/main" id="{5AA4D1B1-6202-D94E-88E2-3FD1D43B9341}"/>
              </a:ext>
            </a:extLst>
          </p:cNvPr>
          <p:cNvCxnSpPr/>
          <p:nvPr/>
        </p:nvCxnSpPr>
        <p:spPr>
          <a:xfrm>
            <a:off x="9646462" y="57654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6F045D33-43A2-CE43-BA08-1D940F9C5819}"/>
              </a:ext>
            </a:extLst>
          </p:cNvPr>
          <p:cNvCxnSpPr/>
          <p:nvPr/>
        </p:nvCxnSpPr>
        <p:spPr>
          <a:xfrm>
            <a:off x="9881985" y="57654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59153E3E-D778-794E-B460-D99EF962CF6F}"/>
              </a:ext>
            </a:extLst>
          </p:cNvPr>
          <p:cNvCxnSpPr/>
          <p:nvPr/>
        </p:nvCxnSpPr>
        <p:spPr>
          <a:xfrm>
            <a:off x="10137615" y="57654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1" name="Rectangle 600">
            <a:extLst>
              <a:ext uri="{FF2B5EF4-FFF2-40B4-BE49-F238E27FC236}">
                <a16:creationId xmlns:a16="http://schemas.microsoft.com/office/drawing/2014/main" id="{8D033FCC-B2FC-A64A-8D52-3F98BD8A604A}"/>
              </a:ext>
            </a:extLst>
          </p:cNvPr>
          <p:cNvSpPr/>
          <p:nvPr/>
        </p:nvSpPr>
        <p:spPr>
          <a:xfrm>
            <a:off x="11069979" y="5765425"/>
            <a:ext cx="255621" cy="24126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2" name="TextBox 651">
                <a:extLst>
                  <a:ext uri="{FF2B5EF4-FFF2-40B4-BE49-F238E27FC236}">
                    <a16:creationId xmlns:a16="http://schemas.microsoft.com/office/drawing/2014/main" id="{4FDC06D2-0567-B948-8C42-4BF91A80F542}"/>
                  </a:ext>
                </a:extLst>
              </p:cNvPr>
              <p:cNvSpPr txBox="1"/>
              <p:nvPr/>
            </p:nvSpPr>
            <p:spPr>
              <a:xfrm>
                <a:off x="5300259" y="5703934"/>
                <a:ext cx="798680" cy="2884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27,463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652" name="TextBox 651">
                <a:extLst>
                  <a:ext uri="{FF2B5EF4-FFF2-40B4-BE49-F238E27FC236}">
                    <a16:creationId xmlns:a16="http://schemas.microsoft.com/office/drawing/2014/main" id="{4FDC06D2-0567-B948-8C42-4BF91A80F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259" y="5703934"/>
                <a:ext cx="798680" cy="288412"/>
              </a:xfrm>
              <a:prstGeom prst="rect">
                <a:avLst/>
              </a:prstGeom>
              <a:blipFill>
                <a:blip r:embed="rId3"/>
                <a:stretch>
                  <a:fillRect l="-1563" r="-1563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9" name="TextBox 668">
                <a:extLst>
                  <a:ext uri="{FF2B5EF4-FFF2-40B4-BE49-F238E27FC236}">
                    <a16:creationId xmlns:a16="http://schemas.microsoft.com/office/drawing/2014/main" id="{E89586B2-1722-E040-BD35-122D8A01A477}"/>
                  </a:ext>
                </a:extLst>
              </p:cNvPr>
              <p:cNvSpPr txBox="1"/>
              <p:nvPr/>
            </p:nvSpPr>
            <p:spPr>
              <a:xfrm>
                <a:off x="11391653" y="5692073"/>
                <a:ext cx="800347" cy="2884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27,463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669" name="TextBox 668">
                <a:extLst>
                  <a:ext uri="{FF2B5EF4-FFF2-40B4-BE49-F238E27FC236}">
                    <a16:creationId xmlns:a16="http://schemas.microsoft.com/office/drawing/2014/main" id="{E89586B2-1722-E040-BD35-122D8A01A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1653" y="5692073"/>
                <a:ext cx="800347" cy="288412"/>
              </a:xfrm>
              <a:prstGeom prst="rect">
                <a:avLst/>
              </a:prstGeom>
              <a:blipFill>
                <a:blip r:embed="rId4"/>
                <a:stretch>
                  <a:fillRect l="-6250" b="-20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6" name="Rectangle 735">
            <a:extLst>
              <a:ext uri="{FF2B5EF4-FFF2-40B4-BE49-F238E27FC236}">
                <a16:creationId xmlns:a16="http://schemas.microsoft.com/office/drawing/2014/main" id="{B293EE16-E0AA-4E42-8326-581915B5557E}"/>
              </a:ext>
            </a:extLst>
          </p:cNvPr>
          <p:cNvSpPr/>
          <p:nvPr/>
        </p:nvSpPr>
        <p:spPr>
          <a:xfrm>
            <a:off x="6150940" y="583823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737" name="Straight Connector 736">
            <a:extLst>
              <a:ext uri="{FF2B5EF4-FFF2-40B4-BE49-F238E27FC236}">
                <a16:creationId xmlns:a16="http://schemas.microsoft.com/office/drawing/2014/main" id="{C7799031-9CA3-854D-88D2-2C28551E7DAC}"/>
              </a:ext>
            </a:extLst>
          </p:cNvPr>
          <p:cNvCxnSpPr/>
          <p:nvPr/>
        </p:nvCxnSpPr>
        <p:spPr>
          <a:xfrm>
            <a:off x="6420932" y="5838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8" name="Straight Connector 737">
            <a:extLst>
              <a:ext uri="{FF2B5EF4-FFF2-40B4-BE49-F238E27FC236}">
                <a16:creationId xmlns:a16="http://schemas.microsoft.com/office/drawing/2014/main" id="{013F105B-53CB-104D-BA9D-CA9F6C43B6DD}"/>
              </a:ext>
            </a:extLst>
          </p:cNvPr>
          <p:cNvCxnSpPr/>
          <p:nvPr/>
        </p:nvCxnSpPr>
        <p:spPr>
          <a:xfrm>
            <a:off x="6676561" y="5838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9" name="Straight Connector 738">
            <a:extLst>
              <a:ext uri="{FF2B5EF4-FFF2-40B4-BE49-F238E27FC236}">
                <a16:creationId xmlns:a16="http://schemas.microsoft.com/office/drawing/2014/main" id="{23E8799B-60EF-A342-8EEB-0BDEA61F5505}"/>
              </a:ext>
            </a:extLst>
          </p:cNvPr>
          <p:cNvCxnSpPr/>
          <p:nvPr/>
        </p:nvCxnSpPr>
        <p:spPr>
          <a:xfrm>
            <a:off x="6912085" y="5838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0" name="Straight Connector 739">
            <a:extLst>
              <a:ext uri="{FF2B5EF4-FFF2-40B4-BE49-F238E27FC236}">
                <a16:creationId xmlns:a16="http://schemas.microsoft.com/office/drawing/2014/main" id="{9E65E097-D085-6643-AEC4-F2CEC1FC2C06}"/>
              </a:ext>
            </a:extLst>
          </p:cNvPr>
          <p:cNvCxnSpPr/>
          <p:nvPr/>
        </p:nvCxnSpPr>
        <p:spPr>
          <a:xfrm>
            <a:off x="7167715" y="5838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1" name="Straight Connector 740">
            <a:extLst>
              <a:ext uri="{FF2B5EF4-FFF2-40B4-BE49-F238E27FC236}">
                <a16:creationId xmlns:a16="http://schemas.microsoft.com/office/drawing/2014/main" id="{933A5363-5DEC-3F41-951F-5D08BD695C35}"/>
              </a:ext>
            </a:extLst>
          </p:cNvPr>
          <p:cNvCxnSpPr/>
          <p:nvPr/>
        </p:nvCxnSpPr>
        <p:spPr>
          <a:xfrm>
            <a:off x="7406112" y="583822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2" name="Straight Connector 741">
            <a:extLst>
              <a:ext uri="{FF2B5EF4-FFF2-40B4-BE49-F238E27FC236}">
                <a16:creationId xmlns:a16="http://schemas.microsoft.com/office/drawing/2014/main" id="{7C348440-DBE0-8F4E-820F-B8449CE43BFB}"/>
              </a:ext>
            </a:extLst>
          </p:cNvPr>
          <p:cNvCxnSpPr/>
          <p:nvPr/>
        </p:nvCxnSpPr>
        <p:spPr>
          <a:xfrm>
            <a:off x="7661742" y="583822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3" name="Straight Connector 742">
            <a:extLst>
              <a:ext uri="{FF2B5EF4-FFF2-40B4-BE49-F238E27FC236}">
                <a16:creationId xmlns:a16="http://schemas.microsoft.com/office/drawing/2014/main" id="{E0BA1F83-32F5-6F4D-837B-CBF3F9350A80}"/>
              </a:ext>
            </a:extLst>
          </p:cNvPr>
          <p:cNvCxnSpPr/>
          <p:nvPr/>
        </p:nvCxnSpPr>
        <p:spPr>
          <a:xfrm>
            <a:off x="7897265" y="583822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4" name="Straight Connector 743">
            <a:extLst>
              <a:ext uri="{FF2B5EF4-FFF2-40B4-BE49-F238E27FC236}">
                <a16:creationId xmlns:a16="http://schemas.microsoft.com/office/drawing/2014/main" id="{B8B268FC-4643-2142-A5AD-874CE466AADA}"/>
              </a:ext>
            </a:extLst>
          </p:cNvPr>
          <p:cNvCxnSpPr/>
          <p:nvPr/>
        </p:nvCxnSpPr>
        <p:spPr>
          <a:xfrm>
            <a:off x="8152895" y="583822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5" name="Straight Connector 744">
            <a:extLst>
              <a:ext uri="{FF2B5EF4-FFF2-40B4-BE49-F238E27FC236}">
                <a16:creationId xmlns:a16="http://schemas.microsoft.com/office/drawing/2014/main" id="{9FDDDF2C-1CA1-B547-B777-50AA3A115D22}"/>
              </a:ext>
            </a:extLst>
          </p:cNvPr>
          <p:cNvCxnSpPr/>
          <p:nvPr/>
        </p:nvCxnSpPr>
        <p:spPr>
          <a:xfrm>
            <a:off x="8405652" y="5838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6" name="Straight Connector 745">
            <a:extLst>
              <a:ext uri="{FF2B5EF4-FFF2-40B4-BE49-F238E27FC236}">
                <a16:creationId xmlns:a16="http://schemas.microsoft.com/office/drawing/2014/main" id="{2AE65D1F-C7EF-7C40-896B-DD8A3ED8FE30}"/>
              </a:ext>
            </a:extLst>
          </p:cNvPr>
          <p:cNvCxnSpPr/>
          <p:nvPr/>
        </p:nvCxnSpPr>
        <p:spPr>
          <a:xfrm>
            <a:off x="8661282" y="5838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7" name="Straight Connector 746">
            <a:extLst>
              <a:ext uri="{FF2B5EF4-FFF2-40B4-BE49-F238E27FC236}">
                <a16:creationId xmlns:a16="http://schemas.microsoft.com/office/drawing/2014/main" id="{6FBC3768-ABAF-A344-9A9A-F208F50D55E5}"/>
              </a:ext>
            </a:extLst>
          </p:cNvPr>
          <p:cNvCxnSpPr/>
          <p:nvPr/>
        </p:nvCxnSpPr>
        <p:spPr>
          <a:xfrm>
            <a:off x="8896805" y="5838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8" name="Straight Connector 747">
            <a:extLst>
              <a:ext uri="{FF2B5EF4-FFF2-40B4-BE49-F238E27FC236}">
                <a16:creationId xmlns:a16="http://schemas.microsoft.com/office/drawing/2014/main" id="{6F1BA36F-C039-6C4F-888C-7369D9C972FA}"/>
              </a:ext>
            </a:extLst>
          </p:cNvPr>
          <p:cNvCxnSpPr/>
          <p:nvPr/>
        </p:nvCxnSpPr>
        <p:spPr>
          <a:xfrm>
            <a:off x="9152435" y="5838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9" name="Straight Connector 748">
            <a:extLst>
              <a:ext uri="{FF2B5EF4-FFF2-40B4-BE49-F238E27FC236}">
                <a16:creationId xmlns:a16="http://schemas.microsoft.com/office/drawing/2014/main" id="{D4A07150-87B7-944B-A15E-C3D35F979F82}"/>
              </a:ext>
            </a:extLst>
          </p:cNvPr>
          <p:cNvCxnSpPr/>
          <p:nvPr/>
        </p:nvCxnSpPr>
        <p:spPr>
          <a:xfrm>
            <a:off x="9390832" y="583822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0" name="Straight Connector 749">
            <a:extLst>
              <a:ext uri="{FF2B5EF4-FFF2-40B4-BE49-F238E27FC236}">
                <a16:creationId xmlns:a16="http://schemas.microsoft.com/office/drawing/2014/main" id="{50AB9F30-C25B-1948-A621-6DC7DE382310}"/>
              </a:ext>
            </a:extLst>
          </p:cNvPr>
          <p:cNvCxnSpPr/>
          <p:nvPr/>
        </p:nvCxnSpPr>
        <p:spPr>
          <a:xfrm>
            <a:off x="9646462" y="583822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1" name="Straight Connector 750">
            <a:extLst>
              <a:ext uri="{FF2B5EF4-FFF2-40B4-BE49-F238E27FC236}">
                <a16:creationId xmlns:a16="http://schemas.microsoft.com/office/drawing/2014/main" id="{DD6F82D6-B73B-BB44-9B09-B6CC3B80DE4B}"/>
              </a:ext>
            </a:extLst>
          </p:cNvPr>
          <p:cNvCxnSpPr/>
          <p:nvPr/>
        </p:nvCxnSpPr>
        <p:spPr>
          <a:xfrm>
            <a:off x="9881985" y="583822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2" name="Straight Connector 751">
            <a:extLst>
              <a:ext uri="{FF2B5EF4-FFF2-40B4-BE49-F238E27FC236}">
                <a16:creationId xmlns:a16="http://schemas.microsoft.com/office/drawing/2014/main" id="{6FAC4986-76C1-1141-BB4F-4413C2DD7D26}"/>
              </a:ext>
            </a:extLst>
          </p:cNvPr>
          <p:cNvCxnSpPr/>
          <p:nvPr/>
        </p:nvCxnSpPr>
        <p:spPr>
          <a:xfrm>
            <a:off x="10137615" y="583822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3" name="Rectangle 752">
            <a:extLst>
              <a:ext uri="{FF2B5EF4-FFF2-40B4-BE49-F238E27FC236}">
                <a16:creationId xmlns:a16="http://schemas.microsoft.com/office/drawing/2014/main" id="{BC0200AE-F300-1643-9BC0-3692C6C02128}"/>
              </a:ext>
            </a:extLst>
          </p:cNvPr>
          <p:cNvSpPr/>
          <p:nvPr/>
        </p:nvSpPr>
        <p:spPr>
          <a:xfrm>
            <a:off x="11069979" y="583823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754" name="Rectangle 753">
            <a:extLst>
              <a:ext uri="{FF2B5EF4-FFF2-40B4-BE49-F238E27FC236}">
                <a16:creationId xmlns:a16="http://schemas.microsoft.com/office/drawing/2014/main" id="{01014280-7884-154F-AFD7-5AE15B8A0292}"/>
              </a:ext>
            </a:extLst>
          </p:cNvPr>
          <p:cNvSpPr/>
          <p:nvPr/>
        </p:nvSpPr>
        <p:spPr>
          <a:xfrm>
            <a:off x="6150940" y="888623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755" name="Straight Connector 754">
            <a:extLst>
              <a:ext uri="{FF2B5EF4-FFF2-40B4-BE49-F238E27FC236}">
                <a16:creationId xmlns:a16="http://schemas.microsoft.com/office/drawing/2014/main" id="{FB3A62C0-7272-8248-B616-CB598FEA9ADB}"/>
              </a:ext>
            </a:extLst>
          </p:cNvPr>
          <p:cNvCxnSpPr/>
          <p:nvPr/>
        </p:nvCxnSpPr>
        <p:spPr>
          <a:xfrm>
            <a:off x="6420932" y="8886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6" name="Straight Connector 755">
            <a:extLst>
              <a:ext uri="{FF2B5EF4-FFF2-40B4-BE49-F238E27FC236}">
                <a16:creationId xmlns:a16="http://schemas.microsoft.com/office/drawing/2014/main" id="{B6FB7E12-6CD5-3B45-BA41-18FC94F78C2F}"/>
              </a:ext>
            </a:extLst>
          </p:cNvPr>
          <p:cNvCxnSpPr/>
          <p:nvPr/>
        </p:nvCxnSpPr>
        <p:spPr>
          <a:xfrm>
            <a:off x="6676561" y="8886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7" name="Straight Connector 756">
            <a:extLst>
              <a:ext uri="{FF2B5EF4-FFF2-40B4-BE49-F238E27FC236}">
                <a16:creationId xmlns:a16="http://schemas.microsoft.com/office/drawing/2014/main" id="{8B7CB483-2067-2544-A201-9FF6B32149BD}"/>
              </a:ext>
            </a:extLst>
          </p:cNvPr>
          <p:cNvCxnSpPr/>
          <p:nvPr/>
        </p:nvCxnSpPr>
        <p:spPr>
          <a:xfrm>
            <a:off x="6912085" y="8886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8" name="Straight Connector 757">
            <a:extLst>
              <a:ext uri="{FF2B5EF4-FFF2-40B4-BE49-F238E27FC236}">
                <a16:creationId xmlns:a16="http://schemas.microsoft.com/office/drawing/2014/main" id="{4790ACD7-471C-054D-BBEF-B0FEC823976E}"/>
              </a:ext>
            </a:extLst>
          </p:cNvPr>
          <p:cNvCxnSpPr/>
          <p:nvPr/>
        </p:nvCxnSpPr>
        <p:spPr>
          <a:xfrm>
            <a:off x="7167715" y="8886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9" name="Straight Connector 758">
            <a:extLst>
              <a:ext uri="{FF2B5EF4-FFF2-40B4-BE49-F238E27FC236}">
                <a16:creationId xmlns:a16="http://schemas.microsoft.com/office/drawing/2014/main" id="{1C9F9633-B3E4-D542-89C0-AF2019052AFC}"/>
              </a:ext>
            </a:extLst>
          </p:cNvPr>
          <p:cNvCxnSpPr/>
          <p:nvPr/>
        </p:nvCxnSpPr>
        <p:spPr>
          <a:xfrm>
            <a:off x="7406112" y="888622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0" name="Straight Connector 759">
            <a:extLst>
              <a:ext uri="{FF2B5EF4-FFF2-40B4-BE49-F238E27FC236}">
                <a16:creationId xmlns:a16="http://schemas.microsoft.com/office/drawing/2014/main" id="{5DB434C7-72A0-2E47-84CC-BE8976C79120}"/>
              </a:ext>
            </a:extLst>
          </p:cNvPr>
          <p:cNvCxnSpPr/>
          <p:nvPr/>
        </p:nvCxnSpPr>
        <p:spPr>
          <a:xfrm>
            <a:off x="7661742" y="888622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1" name="Straight Connector 760">
            <a:extLst>
              <a:ext uri="{FF2B5EF4-FFF2-40B4-BE49-F238E27FC236}">
                <a16:creationId xmlns:a16="http://schemas.microsoft.com/office/drawing/2014/main" id="{EBEA4543-B603-2E49-9565-4AF5D6075FA2}"/>
              </a:ext>
            </a:extLst>
          </p:cNvPr>
          <p:cNvCxnSpPr/>
          <p:nvPr/>
        </p:nvCxnSpPr>
        <p:spPr>
          <a:xfrm>
            <a:off x="7897265" y="888622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2" name="Straight Connector 761">
            <a:extLst>
              <a:ext uri="{FF2B5EF4-FFF2-40B4-BE49-F238E27FC236}">
                <a16:creationId xmlns:a16="http://schemas.microsoft.com/office/drawing/2014/main" id="{0420133F-A69D-F040-935D-217F6F12BF95}"/>
              </a:ext>
            </a:extLst>
          </p:cNvPr>
          <p:cNvCxnSpPr/>
          <p:nvPr/>
        </p:nvCxnSpPr>
        <p:spPr>
          <a:xfrm>
            <a:off x="8152895" y="888622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3" name="Straight Connector 762">
            <a:extLst>
              <a:ext uri="{FF2B5EF4-FFF2-40B4-BE49-F238E27FC236}">
                <a16:creationId xmlns:a16="http://schemas.microsoft.com/office/drawing/2014/main" id="{C69E8D17-0EC1-C742-BDEC-C49D523AC0D8}"/>
              </a:ext>
            </a:extLst>
          </p:cNvPr>
          <p:cNvCxnSpPr/>
          <p:nvPr/>
        </p:nvCxnSpPr>
        <p:spPr>
          <a:xfrm>
            <a:off x="8405652" y="8886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4" name="Straight Connector 763">
            <a:extLst>
              <a:ext uri="{FF2B5EF4-FFF2-40B4-BE49-F238E27FC236}">
                <a16:creationId xmlns:a16="http://schemas.microsoft.com/office/drawing/2014/main" id="{513887D9-8BDB-6F4C-9412-691527047F6D}"/>
              </a:ext>
            </a:extLst>
          </p:cNvPr>
          <p:cNvCxnSpPr/>
          <p:nvPr/>
        </p:nvCxnSpPr>
        <p:spPr>
          <a:xfrm>
            <a:off x="8661282" y="8886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5" name="Straight Connector 764">
            <a:extLst>
              <a:ext uri="{FF2B5EF4-FFF2-40B4-BE49-F238E27FC236}">
                <a16:creationId xmlns:a16="http://schemas.microsoft.com/office/drawing/2014/main" id="{BEE56891-4840-DC4E-ADE7-CF0A8BFFA8A7}"/>
              </a:ext>
            </a:extLst>
          </p:cNvPr>
          <p:cNvCxnSpPr/>
          <p:nvPr/>
        </p:nvCxnSpPr>
        <p:spPr>
          <a:xfrm>
            <a:off x="8896805" y="8886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6" name="Straight Connector 765">
            <a:extLst>
              <a:ext uri="{FF2B5EF4-FFF2-40B4-BE49-F238E27FC236}">
                <a16:creationId xmlns:a16="http://schemas.microsoft.com/office/drawing/2014/main" id="{FC0FFE95-7C23-2047-9DD8-96AA4B24F9C5}"/>
              </a:ext>
            </a:extLst>
          </p:cNvPr>
          <p:cNvCxnSpPr/>
          <p:nvPr/>
        </p:nvCxnSpPr>
        <p:spPr>
          <a:xfrm>
            <a:off x="9152435" y="8886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7" name="Straight Connector 766">
            <a:extLst>
              <a:ext uri="{FF2B5EF4-FFF2-40B4-BE49-F238E27FC236}">
                <a16:creationId xmlns:a16="http://schemas.microsoft.com/office/drawing/2014/main" id="{6EC2B590-5EDE-F94C-96EC-3D0EAC5A30C1}"/>
              </a:ext>
            </a:extLst>
          </p:cNvPr>
          <p:cNvCxnSpPr/>
          <p:nvPr/>
        </p:nvCxnSpPr>
        <p:spPr>
          <a:xfrm>
            <a:off x="9390832" y="888622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8" name="Straight Connector 767">
            <a:extLst>
              <a:ext uri="{FF2B5EF4-FFF2-40B4-BE49-F238E27FC236}">
                <a16:creationId xmlns:a16="http://schemas.microsoft.com/office/drawing/2014/main" id="{2D2B9641-EB4C-4944-BC37-94FE8F6408EB}"/>
              </a:ext>
            </a:extLst>
          </p:cNvPr>
          <p:cNvCxnSpPr/>
          <p:nvPr/>
        </p:nvCxnSpPr>
        <p:spPr>
          <a:xfrm>
            <a:off x="9646462" y="888622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9" name="Straight Connector 768">
            <a:extLst>
              <a:ext uri="{FF2B5EF4-FFF2-40B4-BE49-F238E27FC236}">
                <a16:creationId xmlns:a16="http://schemas.microsoft.com/office/drawing/2014/main" id="{0F1B7581-8FDA-E746-8754-53C9B7C1AA02}"/>
              </a:ext>
            </a:extLst>
          </p:cNvPr>
          <p:cNvCxnSpPr/>
          <p:nvPr/>
        </p:nvCxnSpPr>
        <p:spPr>
          <a:xfrm>
            <a:off x="9881985" y="888622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0" name="Straight Connector 769">
            <a:extLst>
              <a:ext uri="{FF2B5EF4-FFF2-40B4-BE49-F238E27FC236}">
                <a16:creationId xmlns:a16="http://schemas.microsoft.com/office/drawing/2014/main" id="{5DC47948-5AA4-194D-8211-75DB8A9CFDF4}"/>
              </a:ext>
            </a:extLst>
          </p:cNvPr>
          <p:cNvCxnSpPr/>
          <p:nvPr/>
        </p:nvCxnSpPr>
        <p:spPr>
          <a:xfrm>
            <a:off x="10137615" y="888622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1" name="Rectangle 770">
            <a:extLst>
              <a:ext uri="{FF2B5EF4-FFF2-40B4-BE49-F238E27FC236}">
                <a16:creationId xmlns:a16="http://schemas.microsoft.com/office/drawing/2014/main" id="{0AD70466-C80F-134D-824C-1DB19EB10AEC}"/>
              </a:ext>
            </a:extLst>
          </p:cNvPr>
          <p:cNvSpPr/>
          <p:nvPr/>
        </p:nvSpPr>
        <p:spPr>
          <a:xfrm>
            <a:off x="11069979" y="888623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772" name="Rectangle 771">
            <a:extLst>
              <a:ext uri="{FF2B5EF4-FFF2-40B4-BE49-F238E27FC236}">
                <a16:creationId xmlns:a16="http://schemas.microsoft.com/office/drawing/2014/main" id="{156B5A72-FF7C-C143-941E-62DA42727868}"/>
              </a:ext>
            </a:extLst>
          </p:cNvPr>
          <p:cNvSpPr/>
          <p:nvPr/>
        </p:nvSpPr>
        <p:spPr>
          <a:xfrm>
            <a:off x="6150940" y="1193423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773" name="Straight Connector 772">
            <a:extLst>
              <a:ext uri="{FF2B5EF4-FFF2-40B4-BE49-F238E27FC236}">
                <a16:creationId xmlns:a16="http://schemas.microsoft.com/office/drawing/2014/main" id="{776E766C-355F-3F43-9AEB-28729E9886A9}"/>
              </a:ext>
            </a:extLst>
          </p:cNvPr>
          <p:cNvCxnSpPr/>
          <p:nvPr/>
        </p:nvCxnSpPr>
        <p:spPr>
          <a:xfrm>
            <a:off x="6420932" y="11934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4" name="Straight Connector 773">
            <a:extLst>
              <a:ext uri="{FF2B5EF4-FFF2-40B4-BE49-F238E27FC236}">
                <a16:creationId xmlns:a16="http://schemas.microsoft.com/office/drawing/2014/main" id="{3FDC9CA7-864A-A34C-B050-0CCB9B1C87A2}"/>
              </a:ext>
            </a:extLst>
          </p:cNvPr>
          <p:cNvCxnSpPr/>
          <p:nvPr/>
        </p:nvCxnSpPr>
        <p:spPr>
          <a:xfrm>
            <a:off x="6676561" y="11934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5" name="Straight Connector 774">
            <a:extLst>
              <a:ext uri="{FF2B5EF4-FFF2-40B4-BE49-F238E27FC236}">
                <a16:creationId xmlns:a16="http://schemas.microsoft.com/office/drawing/2014/main" id="{186ED5D7-2CB0-8945-997F-D42D32373D01}"/>
              </a:ext>
            </a:extLst>
          </p:cNvPr>
          <p:cNvCxnSpPr/>
          <p:nvPr/>
        </p:nvCxnSpPr>
        <p:spPr>
          <a:xfrm>
            <a:off x="6912085" y="11934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6" name="Straight Connector 775">
            <a:extLst>
              <a:ext uri="{FF2B5EF4-FFF2-40B4-BE49-F238E27FC236}">
                <a16:creationId xmlns:a16="http://schemas.microsoft.com/office/drawing/2014/main" id="{646D8442-7073-3143-B2A7-0FD88252F37E}"/>
              </a:ext>
            </a:extLst>
          </p:cNvPr>
          <p:cNvCxnSpPr/>
          <p:nvPr/>
        </p:nvCxnSpPr>
        <p:spPr>
          <a:xfrm>
            <a:off x="7167715" y="11934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7" name="Straight Connector 776">
            <a:extLst>
              <a:ext uri="{FF2B5EF4-FFF2-40B4-BE49-F238E27FC236}">
                <a16:creationId xmlns:a16="http://schemas.microsoft.com/office/drawing/2014/main" id="{C9D82266-8617-844A-825E-B604FF682B24}"/>
              </a:ext>
            </a:extLst>
          </p:cNvPr>
          <p:cNvCxnSpPr/>
          <p:nvPr/>
        </p:nvCxnSpPr>
        <p:spPr>
          <a:xfrm>
            <a:off x="7406112" y="1193422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" name="Straight Connector 777">
            <a:extLst>
              <a:ext uri="{FF2B5EF4-FFF2-40B4-BE49-F238E27FC236}">
                <a16:creationId xmlns:a16="http://schemas.microsoft.com/office/drawing/2014/main" id="{D50739FC-8C3D-4C48-8B4B-E83C0403A5BA}"/>
              </a:ext>
            </a:extLst>
          </p:cNvPr>
          <p:cNvCxnSpPr/>
          <p:nvPr/>
        </p:nvCxnSpPr>
        <p:spPr>
          <a:xfrm>
            <a:off x="7661742" y="1193422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9" name="Straight Connector 778">
            <a:extLst>
              <a:ext uri="{FF2B5EF4-FFF2-40B4-BE49-F238E27FC236}">
                <a16:creationId xmlns:a16="http://schemas.microsoft.com/office/drawing/2014/main" id="{623EC0CD-1E43-9E4C-ABF7-A3501EB2352F}"/>
              </a:ext>
            </a:extLst>
          </p:cNvPr>
          <p:cNvCxnSpPr/>
          <p:nvPr/>
        </p:nvCxnSpPr>
        <p:spPr>
          <a:xfrm>
            <a:off x="7897265" y="1193422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0" name="Straight Connector 779">
            <a:extLst>
              <a:ext uri="{FF2B5EF4-FFF2-40B4-BE49-F238E27FC236}">
                <a16:creationId xmlns:a16="http://schemas.microsoft.com/office/drawing/2014/main" id="{C149727A-3BDF-D340-A622-E4677B72E6F6}"/>
              </a:ext>
            </a:extLst>
          </p:cNvPr>
          <p:cNvCxnSpPr/>
          <p:nvPr/>
        </p:nvCxnSpPr>
        <p:spPr>
          <a:xfrm>
            <a:off x="8152895" y="1193422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1" name="Straight Connector 780">
            <a:extLst>
              <a:ext uri="{FF2B5EF4-FFF2-40B4-BE49-F238E27FC236}">
                <a16:creationId xmlns:a16="http://schemas.microsoft.com/office/drawing/2014/main" id="{6F09C940-3EED-954C-8CAC-707590378246}"/>
              </a:ext>
            </a:extLst>
          </p:cNvPr>
          <p:cNvCxnSpPr/>
          <p:nvPr/>
        </p:nvCxnSpPr>
        <p:spPr>
          <a:xfrm>
            <a:off x="8405652" y="11934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2" name="Straight Connector 781">
            <a:extLst>
              <a:ext uri="{FF2B5EF4-FFF2-40B4-BE49-F238E27FC236}">
                <a16:creationId xmlns:a16="http://schemas.microsoft.com/office/drawing/2014/main" id="{3BA18332-1FB2-AA49-AA44-78F01D1EBA61}"/>
              </a:ext>
            </a:extLst>
          </p:cNvPr>
          <p:cNvCxnSpPr/>
          <p:nvPr/>
        </p:nvCxnSpPr>
        <p:spPr>
          <a:xfrm>
            <a:off x="8661282" y="11934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3" name="Straight Connector 782">
            <a:extLst>
              <a:ext uri="{FF2B5EF4-FFF2-40B4-BE49-F238E27FC236}">
                <a16:creationId xmlns:a16="http://schemas.microsoft.com/office/drawing/2014/main" id="{F06C4917-B03F-BD42-955D-9C8CB5A7D437}"/>
              </a:ext>
            </a:extLst>
          </p:cNvPr>
          <p:cNvCxnSpPr/>
          <p:nvPr/>
        </p:nvCxnSpPr>
        <p:spPr>
          <a:xfrm>
            <a:off x="8896805" y="11934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4" name="Straight Connector 783">
            <a:extLst>
              <a:ext uri="{FF2B5EF4-FFF2-40B4-BE49-F238E27FC236}">
                <a16:creationId xmlns:a16="http://schemas.microsoft.com/office/drawing/2014/main" id="{B56FBFC7-CC03-CD4D-9FD4-F65821C230B1}"/>
              </a:ext>
            </a:extLst>
          </p:cNvPr>
          <p:cNvCxnSpPr/>
          <p:nvPr/>
        </p:nvCxnSpPr>
        <p:spPr>
          <a:xfrm>
            <a:off x="9152435" y="11934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5" name="Straight Connector 784">
            <a:extLst>
              <a:ext uri="{FF2B5EF4-FFF2-40B4-BE49-F238E27FC236}">
                <a16:creationId xmlns:a16="http://schemas.microsoft.com/office/drawing/2014/main" id="{B625EF28-02BA-5B48-9908-E41BED153404}"/>
              </a:ext>
            </a:extLst>
          </p:cNvPr>
          <p:cNvCxnSpPr/>
          <p:nvPr/>
        </p:nvCxnSpPr>
        <p:spPr>
          <a:xfrm>
            <a:off x="9390832" y="1193422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6" name="Straight Connector 785">
            <a:extLst>
              <a:ext uri="{FF2B5EF4-FFF2-40B4-BE49-F238E27FC236}">
                <a16:creationId xmlns:a16="http://schemas.microsoft.com/office/drawing/2014/main" id="{73D9D175-3EA9-D64D-9F2B-005C61923578}"/>
              </a:ext>
            </a:extLst>
          </p:cNvPr>
          <p:cNvCxnSpPr/>
          <p:nvPr/>
        </p:nvCxnSpPr>
        <p:spPr>
          <a:xfrm>
            <a:off x="9646462" y="1193422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7" name="Straight Connector 786">
            <a:extLst>
              <a:ext uri="{FF2B5EF4-FFF2-40B4-BE49-F238E27FC236}">
                <a16:creationId xmlns:a16="http://schemas.microsoft.com/office/drawing/2014/main" id="{CEAEDE63-8302-3A4D-9E25-E5D4FA8B9824}"/>
              </a:ext>
            </a:extLst>
          </p:cNvPr>
          <p:cNvCxnSpPr/>
          <p:nvPr/>
        </p:nvCxnSpPr>
        <p:spPr>
          <a:xfrm>
            <a:off x="9881985" y="1193422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8" name="Straight Connector 787">
            <a:extLst>
              <a:ext uri="{FF2B5EF4-FFF2-40B4-BE49-F238E27FC236}">
                <a16:creationId xmlns:a16="http://schemas.microsoft.com/office/drawing/2014/main" id="{D2230B25-8CF6-0348-9003-A4986ABBCE03}"/>
              </a:ext>
            </a:extLst>
          </p:cNvPr>
          <p:cNvCxnSpPr/>
          <p:nvPr/>
        </p:nvCxnSpPr>
        <p:spPr>
          <a:xfrm>
            <a:off x="10137615" y="1193422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89" name="Rectangle 788">
            <a:extLst>
              <a:ext uri="{FF2B5EF4-FFF2-40B4-BE49-F238E27FC236}">
                <a16:creationId xmlns:a16="http://schemas.microsoft.com/office/drawing/2014/main" id="{4868BE28-2C44-0B4E-B8D6-BDC30D637D3C}"/>
              </a:ext>
            </a:extLst>
          </p:cNvPr>
          <p:cNvSpPr/>
          <p:nvPr/>
        </p:nvSpPr>
        <p:spPr>
          <a:xfrm>
            <a:off x="11069979" y="1193423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790" name="Rectangle 789">
            <a:extLst>
              <a:ext uri="{FF2B5EF4-FFF2-40B4-BE49-F238E27FC236}">
                <a16:creationId xmlns:a16="http://schemas.microsoft.com/office/drawing/2014/main" id="{16A2FDF5-CCBC-F84B-9E5D-883FA0B0B792}"/>
              </a:ext>
            </a:extLst>
          </p:cNvPr>
          <p:cNvSpPr/>
          <p:nvPr/>
        </p:nvSpPr>
        <p:spPr>
          <a:xfrm>
            <a:off x="6150940" y="1498223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791" name="Straight Connector 790">
            <a:extLst>
              <a:ext uri="{FF2B5EF4-FFF2-40B4-BE49-F238E27FC236}">
                <a16:creationId xmlns:a16="http://schemas.microsoft.com/office/drawing/2014/main" id="{CC604202-813F-0B4B-ABEE-DF012230B826}"/>
              </a:ext>
            </a:extLst>
          </p:cNvPr>
          <p:cNvCxnSpPr/>
          <p:nvPr/>
        </p:nvCxnSpPr>
        <p:spPr>
          <a:xfrm>
            <a:off x="6420932" y="14982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2" name="Straight Connector 791">
            <a:extLst>
              <a:ext uri="{FF2B5EF4-FFF2-40B4-BE49-F238E27FC236}">
                <a16:creationId xmlns:a16="http://schemas.microsoft.com/office/drawing/2014/main" id="{5D768892-30C8-234D-AA4F-27676ADC5AE2}"/>
              </a:ext>
            </a:extLst>
          </p:cNvPr>
          <p:cNvCxnSpPr/>
          <p:nvPr/>
        </p:nvCxnSpPr>
        <p:spPr>
          <a:xfrm>
            <a:off x="6676561" y="14982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3" name="Straight Connector 792">
            <a:extLst>
              <a:ext uri="{FF2B5EF4-FFF2-40B4-BE49-F238E27FC236}">
                <a16:creationId xmlns:a16="http://schemas.microsoft.com/office/drawing/2014/main" id="{48E6F3AE-4BEA-0644-A64B-35F98B27F419}"/>
              </a:ext>
            </a:extLst>
          </p:cNvPr>
          <p:cNvCxnSpPr/>
          <p:nvPr/>
        </p:nvCxnSpPr>
        <p:spPr>
          <a:xfrm>
            <a:off x="6912085" y="14982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4" name="Straight Connector 793">
            <a:extLst>
              <a:ext uri="{FF2B5EF4-FFF2-40B4-BE49-F238E27FC236}">
                <a16:creationId xmlns:a16="http://schemas.microsoft.com/office/drawing/2014/main" id="{490E1717-F9A8-6742-A08F-0DF3429297D8}"/>
              </a:ext>
            </a:extLst>
          </p:cNvPr>
          <p:cNvCxnSpPr/>
          <p:nvPr/>
        </p:nvCxnSpPr>
        <p:spPr>
          <a:xfrm>
            <a:off x="7167715" y="14982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5" name="Straight Connector 794">
            <a:extLst>
              <a:ext uri="{FF2B5EF4-FFF2-40B4-BE49-F238E27FC236}">
                <a16:creationId xmlns:a16="http://schemas.microsoft.com/office/drawing/2014/main" id="{7667F37F-E9EF-E94D-BB45-3EFA8DB46B6C}"/>
              </a:ext>
            </a:extLst>
          </p:cNvPr>
          <p:cNvCxnSpPr/>
          <p:nvPr/>
        </p:nvCxnSpPr>
        <p:spPr>
          <a:xfrm>
            <a:off x="7406112" y="1498222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6" name="Straight Connector 795">
            <a:extLst>
              <a:ext uri="{FF2B5EF4-FFF2-40B4-BE49-F238E27FC236}">
                <a16:creationId xmlns:a16="http://schemas.microsoft.com/office/drawing/2014/main" id="{DD923A84-60D8-8744-BBFA-5510D31CC12F}"/>
              </a:ext>
            </a:extLst>
          </p:cNvPr>
          <p:cNvCxnSpPr/>
          <p:nvPr/>
        </p:nvCxnSpPr>
        <p:spPr>
          <a:xfrm>
            <a:off x="7661742" y="1498222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7" name="Straight Connector 796">
            <a:extLst>
              <a:ext uri="{FF2B5EF4-FFF2-40B4-BE49-F238E27FC236}">
                <a16:creationId xmlns:a16="http://schemas.microsoft.com/office/drawing/2014/main" id="{26DC3A1B-4B36-6845-98ED-65D1AA5CF658}"/>
              </a:ext>
            </a:extLst>
          </p:cNvPr>
          <p:cNvCxnSpPr/>
          <p:nvPr/>
        </p:nvCxnSpPr>
        <p:spPr>
          <a:xfrm>
            <a:off x="7897265" y="1498222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8" name="Straight Connector 797">
            <a:extLst>
              <a:ext uri="{FF2B5EF4-FFF2-40B4-BE49-F238E27FC236}">
                <a16:creationId xmlns:a16="http://schemas.microsoft.com/office/drawing/2014/main" id="{462325EF-404B-964F-A630-15845B53B286}"/>
              </a:ext>
            </a:extLst>
          </p:cNvPr>
          <p:cNvCxnSpPr/>
          <p:nvPr/>
        </p:nvCxnSpPr>
        <p:spPr>
          <a:xfrm>
            <a:off x="8152895" y="1498222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9" name="Straight Connector 798">
            <a:extLst>
              <a:ext uri="{FF2B5EF4-FFF2-40B4-BE49-F238E27FC236}">
                <a16:creationId xmlns:a16="http://schemas.microsoft.com/office/drawing/2014/main" id="{72F2ADE0-6BBE-DB4E-9E61-B175783EB37C}"/>
              </a:ext>
            </a:extLst>
          </p:cNvPr>
          <p:cNvCxnSpPr/>
          <p:nvPr/>
        </p:nvCxnSpPr>
        <p:spPr>
          <a:xfrm>
            <a:off x="8405652" y="14982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0" name="Straight Connector 799">
            <a:extLst>
              <a:ext uri="{FF2B5EF4-FFF2-40B4-BE49-F238E27FC236}">
                <a16:creationId xmlns:a16="http://schemas.microsoft.com/office/drawing/2014/main" id="{FF9F4C62-80BC-9848-86F0-8181E57B0F5F}"/>
              </a:ext>
            </a:extLst>
          </p:cNvPr>
          <p:cNvCxnSpPr/>
          <p:nvPr/>
        </p:nvCxnSpPr>
        <p:spPr>
          <a:xfrm>
            <a:off x="8661282" y="14982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1" name="Straight Connector 800">
            <a:extLst>
              <a:ext uri="{FF2B5EF4-FFF2-40B4-BE49-F238E27FC236}">
                <a16:creationId xmlns:a16="http://schemas.microsoft.com/office/drawing/2014/main" id="{3DAF274F-4B1F-1A4C-A1D9-C6B80C0C548A}"/>
              </a:ext>
            </a:extLst>
          </p:cNvPr>
          <p:cNvCxnSpPr/>
          <p:nvPr/>
        </p:nvCxnSpPr>
        <p:spPr>
          <a:xfrm>
            <a:off x="8896805" y="14982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2" name="Straight Connector 801">
            <a:extLst>
              <a:ext uri="{FF2B5EF4-FFF2-40B4-BE49-F238E27FC236}">
                <a16:creationId xmlns:a16="http://schemas.microsoft.com/office/drawing/2014/main" id="{D6886662-9706-AC4F-946E-16BC4034B2EB}"/>
              </a:ext>
            </a:extLst>
          </p:cNvPr>
          <p:cNvCxnSpPr/>
          <p:nvPr/>
        </p:nvCxnSpPr>
        <p:spPr>
          <a:xfrm>
            <a:off x="9152435" y="1498224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3" name="Straight Connector 802">
            <a:extLst>
              <a:ext uri="{FF2B5EF4-FFF2-40B4-BE49-F238E27FC236}">
                <a16:creationId xmlns:a16="http://schemas.microsoft.com/office/drawing/2014/main" id="{0AF2785F-716F-D348-9C50-BEFD67E29200}"/>
              </a:ext>
            </a:extLst>
          </p:cNvPr>
          <p:cNvCxnSpPr/>
          <p:nvPr/>
        </p:nvCxnSpPr>
        <p:spPr>
          <a:xfrm>
            <a:off x="9390832" y="1498222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4" name="Straight Connector 803">
            <a:extLst>
              <a:ext uri="{FF2B5EF4-FFF2-40B4-BE49-F238E27FC236}">
                <a16:creationId xmlns:a16="http://schemas.microsoft.com/office/drawing/2014/main" id="{D3A107F1-67DA-044B-A9CF-C12CCF516DD4}"/>
              </a:ext>
            </a:extLst>
          </p:cNvPr>
          <p:cNvCxnSpPr/>
          <p:nvPr/>
        </p:nvCxnSpPr>
        <p:spPr>
          <a:xfrm>
            <a:off x="9646462" y="1498222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5" name="Straight Connector 804">
            <a:extLst>
              <a:ext uri="{FF2B5EF4-FFF2-40B4-BE49-F238E27FC236}">
                <a16:creationId xmlns:a16="http://schemas.microsoft.com/office/drawing/2014/main" id="{8597D974-3CAF-AB46-9E1C-5075E9CD4262}"/>
              </a:ext>
            </a:extLst>
          </p:cNvPr>
          <p:cNvCxnSpPr/>
          <p:nvPr/>
        </p:nvCxnSpPr>
        <p:spPr>
          <a:xfrm>
            <a:off x="9881985" y="1498222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6" name="Straight Connector 805">
            <a:extLst>
              <a:ext uri="{FF2B5EF4-FFF2-40B4-BE49-F238E27FC236}">
                <a16:creationId xmlns:a16="http://schemas.microsoft.com/office/drawing/2014/main" id="{D1AF0DE7-C920-CB40-BE6A-FD9F9A0819D3}"/>
              </a:ext>
            </a:extLst>
          </p:cNvPr>
          <p:cNvCxnSpPr/>
          <p:nvPr/>
        </p:nvCxnSpPr>
        <p:spPr>
          <a:xfrm>
            <a:off x="10137615" y="1498222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7" name="Rectangle 806">
            <a:extLst>
              <a:ext uri="{FF2B5EF4-FFF2-40B4-BE49-F238E27FC236}">
                <a16:creationId xmlns:a16="http://schemas.microsoft.com/office/drawing/2014/main" id="{A7AA2CE9-D5C7-294D-93A7-1A129B005E2D}"/>
              </a:ext>
            </a:extLst>
          </p:cNvPr>
          <p:cNvSpPr/>
          <p:nvPr/>
        </p:nvSpPr>
        <p:spPr>
          <a:xfrm>
            <a:off x="11069979" y="1498223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8" name="TextBox 807">
                <a:extLst>
                  <a:ext uri="{FF2B5EF4-FFF2-40B4-BE49-F238E27FC236}">
                    <a16:creationId xmlns:a16="http://schemas.microsoft.com/office/drawing/2014/main" id="{E6C88225-AB8C-544C-8D1C-9897032B4B06}"/>
                  </a:ext>
                </a:extLst>
              </p:cNvPr>
              <p:cNvSpPr txBox="1"/>
              <p:nvPr/>
            </p:nvSpPr>
            <p:spPr>
              <a:xfrm>
                <a:off x="5671222" y="548402"/>
                <a:ext cx="274498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808" name="TextBox 807">
                <a:extLst>
                  <a:ext uri="{FF2B5EF4-FFF2-40B4-BE49-F238E27FC236}">
                    <a16:creationId xmlns:a16="http://schemas.microsoft.com/office/drawing/2014/main" id="{E6C88225-AB8C-544C-8D1C-9897032B4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222" y="548402"/>
                <a:ext cx="274498" cy="276551"/>
              </a:xfrm>
              <a:prstGeom prst="rect">
                <a:avLst/>
              </a:prstGeom>
              <a:blipFill>
                <a:blip r:embed="rId5"/>
                <a:stretch>
                  <a:fillRect l="-9091" r="-4545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2" name="TextBox 811">
                <a:extLst>
                  <a:ext uri="{FF2B5EF4-FFF2-40B4-BE49-F238E27FC236}">
                    <a16:creationId xmlns:a16="http://schemas.microsoft.com/office/drawing/2014/main" id="{302197D5-3A46-F24B-8C65-F08555B5A85C}"/>
                  </a:ext>
                </a:extLst>
              </p:cNvPr>
              <p:cNvSpPr txBox="1"/>
              <p:nvPr/>
            </p:nvSpPr>
            <p:spPr>
              <a:xfrm>
                <a:off x="11490351" y="548402"/>
                <a:ext cx="276166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812" name="TextBox 811">
                <a:extLst>
                  <a:ext uri="{FF2B5EF4-FFF2-40B4-BE49-F238E27FC236}">
                    <a16:creationId xmlns:a16="http://schemas.microsoft.com/office/drawing/2014/main" id="{302197D5-3A46-F24B-8C65-F08555B5A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0351" y="548402"/>
                <a:ext cx="276166" cy="276551"/>
              </a:xfrm>
              <a:prstGeom prst="rect">
                <a:avLst/>
              </a:prstGeom>
              <a:blipFill>
                <a:blip r:embed="rId6"/>
                <a:stretch>
                  <a:fillRect l="-18182" r="-4545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6D1C447-1E5A-7B45-8862-57D918DE0507}"/>
              </a:ext>
            </a:extLst>
          </p:cNvPr>
          <p:cNvSpPr txBox="1"/>
          <p:nvPr/>
        </p:nvSpPr>
        <p:spPr>
          <a:xfrm>
            <a:off x="745952" y="2838058"/>
            <a:ext cx="41670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9-fold cross-validation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/>
              <a:t>757 training classes derived from dermatologists’ annotations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3 and 9-class validation partitions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two dermatologists</a:t>
            </a:r>
          </a:p>
        </p:txBody>
      </p:sp>
    </p:spTree>
    <p:extLst>
      <p:ext uri="{BB962C8B-B14F-4D97-AF65-F5344CB8AC3E}">
        <p14:creationId xmlns:p14="http://schemas.microsoft.com/office/powerpoint/2010/main" val="289565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1" dur="1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5" dur="1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9" dur="1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23" dur="1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27" dur="1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31" dur="1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35" dur="1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1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41" dur="1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1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45" dur="1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1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49" dur="1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1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53" dur="1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57" dur="1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61" dur="1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1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1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65" dur="1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1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1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69" dur="1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1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1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75" dur="1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1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79" dur="1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1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1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83" dur="1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1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1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87" dur="1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1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1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91" dur="1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1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1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95" dur="1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1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99" dur="1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1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1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103" dur="1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1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1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09" dur="1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1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13" dur="1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1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17" dur="1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1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1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21" dur="1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1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1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125" dur="1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1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1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129" dur="1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1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1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133" dur="1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1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1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137" dur="1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1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1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43" dur="1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1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1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47" dur="1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1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1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51" dur="1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1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1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55" dur="1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1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1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159" dur="1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1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1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163" dur="1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1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1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167" dur="1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1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1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171" dur="1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1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6" dur="1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77" dur="1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8" dur="1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1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81" dur="1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2" dur="1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4" dur="1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85" dur="1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" dur="1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1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89" dur="1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1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2" dur="1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193" dur="1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1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6" dur="1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197" dur="1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8" dur="1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0" dur="1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201" dur="1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2" dur="1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4" dur="1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205" dur="1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6" dur="1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" dur="1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211" dur="1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2" dur="1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4" dur="10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215" dur="10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6" dur="10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8" dur="1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219" dur="1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0" dur="1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2" dur="1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223" dur="1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4" dur="1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6" dur="1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227" dur="1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8" dur="1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0" dur="1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231" dur="1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2" dur="1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4" dur="1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235" dur="1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6" dur="1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8" dur="1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239" dur="1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0" dur="1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4" dur="1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245" dur="1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6" dur="10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8" dur="10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249" dur="10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0" dur="100" fill="hold"/>
                                        <p:tgtEl>
                                          <p:spTgt spid="7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2" dur="1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253" dur="1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4" dur="100" fill="hold"/>
                                        <p:tgtEl>
                                          <p:spTgt spid="7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6" dur="1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257" dur="1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8" dur="100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0" dur="1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261" dur="1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2" dur="100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4" dur="1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265" dur="1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6" dur="1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8" dur="1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269" dur="1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0" dur="1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2" dur="1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273" dur="1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4" dur="1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847F-FE5D-2A43-AD0E-A3F3F90E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Medical Image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EC848-F60E-FE45-AD65-FA727DB7F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Identifying Skin Cancer</a:t>
            </a:r>
          </a:p>
        </p:txBody>
      </p:sp>
    </p:spTree>
    <p:extLst>
      <p:ext uri="{BB962C8B-B14F-4D97-AF65-F5344CB8AC3E}">
        <p14:creationId xmlns:p14="http://schemas.microsoft.com/office/powerpoint/2010/main" val="1279617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6E5EDC-69AF-7743-9E3C-C603F09617E8}"/>
              </a:ext>
            </a:extLst>
          </p:cNvPr>
          <p:cNvSpPr/>
          <p:nvPr/>
        </p:nvSpPr>
        <p:spPr>
          <a:xfrm>
            <a:off x="5898264" y="3496289"/>
            <a:ext cx="4262411" cy="2412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BDD1BD7-1468-2345-B76E-87A949CBEB78}"/>
              </a:ext>
            </a:extLst>
          </p:cNvPr>
          <p:cNvCxnSpPr/>
          <p:nvPr/>
        </p:nvCxnSpPr>
        <p:spPr>
          <a:xfrm>
            <a:off x="6168256" y="3496290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80553C3-EAAF-8D4C-AE7C-6F30E3EDC650}"/>
              </a:ext>
            </a:extLst>
          </p:cNvPr>
          <p:cNvCxnSpPr/>
          <p:nvPr/>
        </p:nvCxnSpPr>
        <p:spPr>
          <a:xfrm>
            <a:off x="6423885" y="3496290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208449-65DC-A848-B21E-FF40035EF312}"/>
              </a:ext>
            </a:extLst>
          </p:cNvPr>
          <p:cNvCxnSpPr/>
          <p:nvPr/>
        </p:nvCxnSpPr>
        <p:spPr>
          <a:xfrm>
            <a:off x="6659409" y="3496290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7A825AA-31FF-4446-8130-F2135141C60E}"/>
              </a:ext>
            </a:extLst>
          </p:cNvPr>
          <p:cNvCxnSpPr/>
          <p:nvPr/>
        </p:nvCxnSpPr>
        <p:spPr>
          <a:xfrm>
            <a:off x="6915039" y="3496290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E242845-797A-8245-B907-43AEEF72D280}"/>
              </a:ext>
            </a:extLst>
          </p:cNvPr>
          <p:cNvCxnSpPr/>
          <p:nvPr/>
        </p:nvCxnSpPr>
        <p:spPr>
          <a:xfrm>
            <a:off x="7153436" y="3496288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D4419B-90BE-134E-80F0-78919DA6D9B4}"/>
              </a:ext>
            </a:extLst>
          </p:cNvPr>
          <p:cNvCxnSpPr/>
          <p:nvPr/>
        </p:nvCxnSpPr>
        <p:spPr>
          <a:xfrm>
            <a:off x="7409066" y="3496288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21242B-C97B-A04F-9E9D-53338303CFB2}"/>
              </a:ext>
            </a:extLst>
          </p:cNvPr>
          <p:cNvCxnSpPr/>
          <p:nvPr/>
        </p:nvCxnSpPr>
        <p:spPr>
          <a:xfrm>
            <a:off x="7644589" y="3496288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536242-C97D-F349-A3F2-DFB059A8F623}"/>
              </a:ext>
            </a:extLst>
          </p:cNvPr>
          <p:cNvCxnSpPr/>
          <p:nvPr/>
        </p:nvCxnSpPr>
        <p:spPr>
          <a:xfrm>
            <a:off x="7900219" y="3496288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E33D28-DC9C-0E49-AE3D-EC0F38DB18B5}"/>
              </a:ext>
            </a:extLst>
          </p:cNvPr>
          <p:cNvCxnSpPr/>
          <p:nvPr/>
        </p:nvCxnSpPr>
        <p:spPr>
          <a:xfrm>
            <a:off x="8152976" y="3496290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201861-116F-CA4C-93CF-A69F080B79F2}"/>
              </a:ext>
            </a:extLst>
          </p:cNvPr>
          <p:cNvCxnSpPr/>
          <p:nvPr/>
        </p:nvCxnSpPr>
        <p:spPr>
          <a:xfrm>
            <a:off x="8408606" y="3496290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DA4660-938F-6949-A754-7D13CBCFCDF1}"/>
              </a:ext>
            </a:extLst>
          </p:cNvPr>
          <p:cNvCxnSpPr/>
          <p:nvPr/>
        </p:nvCxnSpPr>
        <p:spPr>
          <a:xfrm>
            <a:off x="8644129" y="3496290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02C9B03-96F7-4849-832B-3145256997F9}"/>
              </a:ext>
            </a:extLst>
          </p:cNvPr>
          <p:cNvCxnSpPr/>
          <p:nvPr/>
        </p:nvCxnSpPr>
        <p:spPr>
          <a:xfrm>
            <a:off x="8899759" y="3496290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3D26D6-6BE2-0C43-AD05-770D85660814}"/>
              </a:ext>
            </a:extLst>
          </p:cNvPr>
          <p:cNvCxnSpPr/>
          <p:nvPr/>
        </p:nvCxnSpPr>
        <p:spPr>
          <a:xfrm>
            <a:off x="9138156" y="3496288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5CE80A-4581-1F4F-BDAF-567C3F360A82}"/>
              </a:ext>
            </a:extLst>
          </p:cNvPr>
          <p:cNvCxnSpPr/>
          <p:nvPr/>
        </p:nvCxnSpPr>
        <p:spPr>
          <a:xfrm>
            <a:off x="9393786" y="3496288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7FB92BF-599C-AF47-9A8A-B534B8F324A6}"/>
              </a:ext>
            </a:extLst>
          </p:cNvPr>
          <p:cNvCxnSpPr/>
          <p:nvPr/>
        </p:nvCxnSpPr>
        <p:spPr>
          <a:xfrm>
            <a:off x="9629309" y="3496288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FFD98C-8370-CA4E-9EBD-E7480D519AD9}"/>
              </a:ext>
            </a:extLst>
          </p:cNvPr>
          <p:cNvCxnSpPr/>
          <p:nvPr/>
        </p:nvCxnSpPr>
        <p:spPr>
          <a:xfrm>
            <a:off x="9884939" y="3496288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B094552-5222-4446-A547-7C3B0DD71AB0}"/>
              </a:ext>
            </a:extLst>
          </p:cNvPr>
          <p:cNvSpPr/>
          <p:nvPr/>
        </p:nvSpPr>
        <p:spPr>
          <a:xfrm>
            <a:off x="10631558" y="3496289"/>
            <a:ext cx="255621" cy="24126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142D43B-E1BB-8941-BF95-2146472D0059}"/>
              </a:ext>
            </a:extLst>
          </p:cNvPr>
          <p:cNvSpPr/>
          <p:nvPr/>
        </p:nvSpPr>
        <p:spPr>
          <a:xfrm>
            <a:off x="5898264" y="4506484"/>
            <a:ext cx="4262411" cy="2412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58A9397-4A9A-B349-85D9-1B09A2793A51}"/>
              </a:ext>
            </a:extLst>
          </p:cNvPr>
          <p:cNvCxnSpPr/>
          <p:nvPr/>
        </p:nvCxnSpPr>
        <p:spPr>
          <a:xfrm>
            <a:off x="6168256" y="450648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7C85B5-3899-4649-8E0B-68F1956C4832}"/>
              </a:ext>
            </a:extLst>
          </p:cNvPr>
          <p:cNvCxnSpPr/>
          <p:nvPr/>
        </p:nvCxnSpPr>
        <p:spPr>
          <a:xfrm>
            <a:off x="6423885" y="450648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4077C5B-EB32-164D-A5E5-D59FFE0F04B1}"/>
              </a:ext>
            </a:extLst>
          </p:cNvPr>
          <p:cNvCxnSpPr/>
          <p:nvPr/>
        </p:nvCxnSpPr>
        <p:spPr>
          <a:xfrm>
            <a:off x="6659409" y="450648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5A8D732-52DB-7441-BEAE-639075FEB291}"/>
              </a:ext>
            </a:extLst>
          </p:cNvPr>
          <p:cNvCxnSpPr/>
          <p:nvPr/>
        </p:nvCxnSpPr>
        <p:spPr>
          <a:xfrm>
            <a:off x="6915039" y="450648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BF64F07-D67A-B24B-9261-955C1110B7D9}"/>
              </a:ext>
            </a:extLst>
          </p:cNvPr>
          <p:cNvCxnSpPr/>
          <p:nvPr/>
        </p:nvCxnSpPr>
        <p:spPr>
          <a:xfrm>
            <a:off x="7153436" y="4506483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7EC4F5-BEE5-1146-A85E-E65F7C23F8C9}"/>
              </a:ext>
            </a:extLst>
          </p:cNvPr>
          <p:cNvCxnSpPr/>
          <p:nvPr/>
        </p:nvCxnSpPr>
        <p:spPr>
          <a:xfrm>
            <a:off x="7409066" y="4506483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1C20CDD-55B0-AB4A-ADCF-D1EA9C132361}"/>
              </a:ext>
            </a:extLst>
          </p:cNvPr>
          <p:cNvCxnSpPr/>
          <p:nvPr/>
        </p:nvCxnSpPr>
        <p:spPr>
          <a:xfrm>
            <a:off x="7644589" y="4506483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49D0998-2847-AF4D-942B-485C3FC1DBDC}"/>
              </a:ext>
            </a:extLst>
          </p:cNvPr>
          <p:cNvCxnSpPr/>
          <p:nvPr/>
        </p:nvCxnSpPr>
        <p:spPr>
          <a:xfrm>
            <a:off x="7900219" y="4506483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5112763-441C-4146-939B-9244EEA043C4}"/>
              </a:ext>
            </a:extLst>
          </p:cNvPr>
          <p:cNvCxnSpPr/>
          <p:nvPr/>
        </p:nvCxnSpPr>
        <p:spPr>
          <a:xfrm>
            <a:off x="8152976" y="450648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8591A64-508B-DB4B-823D-0DEF45F8234C}"/>
              </a:ext>
            </a:extLst>
          </p:cNvPr>
          <p:cNvCxnSpPr/>
          <p:nvPr/>
        </p:nvCxnSpPr>
        <p:spPr>
          <a:xfrm>
            <a:off x="8408606" y="450648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FF48C74-C670-CC45-A46C-D30AAA89EFD4}"/>
              </a:ext>
            </a:extLst>
          </p:cNvPr>
          <p:cNvCxnSpPr/>
          <p:nvPr/>
        </p:nvCxnSpPr>
        <p:spPr>
          <a:xfrm>
            <a:off x="8644129" y="450648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3C5716B-8EE1-7541-A883-69C9F00A2946}"/>
              </a:ext>
            </a:extLst>
          </p:cNvPr>
          <p:cNvCxnSpPr/>
          <p:nvPr/>
        </p:nvCxnSpPr>
        <p:spPr>
          <a:xfrm>
            <a:off x="8899759" y="450648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5F1F323-DA14-9D4B-B819-3EAFCD8AA5A8}"/>
              </a:ext>
            </a:extLst>
          </p:cNvPr>
          <p:cNvCxnSpPr/>
          <p:nvPr/>
        </p:nvCxnSpPr>
        <p:spPr>
          <a:xfrm>
            <a:off x="9138156" y="4506483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6B12FBC-BD7D-414E-9518-2B0480C3E1B7}"/>
              </a:ext>
            </a:extLst>
          </p:cNvPr>
          <p:cNvCxnSpPr/>
          <p:nvPr/>
        </p:nvCxnSpPr>
        <p:spPr>
          <a:xfrm>
            <a:off x="9393786" y="4506483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FD35235-DC23-0449-A236-89F17B935199}"/>
              </a:ext>
            </a:extLst>
          </p:cNvPr>
          <p:cNvCxnSpPr/>
          <p:nvPr/>
        </p:nvCxnSpPr>
        <p:spPr>
          <a:xfrm>
            <a:off x="9629309" y="4506483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C9D85E7-42FF-8C4F-B005-B35B49FA0055}"/>
              </a:ext>
            </a:extLst>
          </p:cNvPr>
          <p:cNvCxnSpPr/>
          <p:nvPr/>
        </p:nvCxnSpPr>
        <p:spPr>
          <a:xfrm>
            <a:off x="9884939" y="4506483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22093CF-9B9A-FD4C-973E-008472000122}"/>
              </a:ext>
            </a:extLst>
          </p:cNvPr>
          <p:cNvSpPr/>
          <p:nvPr/>
        </p:nvSpPr>
        <p:spPr>
          <a:xfrm>
            <a:off x="10631558" y="4506484"/>
            <a:ext cx="255621" cy="24126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62B3007-EA57-F945-B5D0-E47B7EBED2C1}"/>
                  </a:ext>
                </a:extLst>
              </p:cNvPr>
              <p:cNvSpPr txBox="1"/>
              <p:nvPr/>
            </p:nvSpPr>
            <p:spPr>
              <a:xfrm>
                <a:off x="5418546" y="3460868"/>
                <a:ext cx="274498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62B3007-EA57-F945-B5D0-E47B7EBED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8546" y="3460868"/>
                <a:ext cx="274498" cy="276551"/>
              </a:xfrm>
              <a:prstGeom prst="rect">
                <a:avLst/>
              </a:prstGeom>
              <a:blipFill>
                <a:blip r:embed="rId3"/>
                <a:stretch>
                  <a:fillRect l="-13636" r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15F9220-D88D-0D4C-B53F-D84721DFF83A}"/>
                  </a:ext>
                </a:extLst>
              </p:cNvPr>
              <p:cNvSpPr txBox="1"/>
              <p:nvPr/>
            </p:nvSpPr>
            <p:spPr>
              <a:xfrm>
                <a:off x="5282653" y="4488841"/>
                <a:ext cx="563039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797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942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15F9220-D88D-0D4C-B53F-D84721DFF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653" y="4488841"/>
                <a:ext cx="563039" cy="276551"/>
              </a:xfrm>
              <a:prstGeom prst="rect">
                <a:avLst/>
              </a:prstGeom>
              <a:blipFill>
                <a:blip r:embed="rId4"/>
                <a:stretch>
                  <a:fillRect l="-4444" r="-222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8883235-16C9-C246-B893-8F329DE6AE81}"/>
                  </a:ext>
                </a:extLst>
              </p:cNvPr>
              <p:cNvSpPr txBox="1"/>
              <p:nvPr/>
            </p:nvSpPr>
            <p:spPr>
              <a:xfrm>
                <a:off x="11051930" y="3460868"/>
                <a:ext cx="276166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8883235-16C9-C246-B893-8F329DE6A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930" y="3460868"/>
                <a:ext cx="276166" cy="276551"/>
              </a:xfrm>
              <a:prstGeom prst="rect">
                <a:avLst/>
              </a:prstGeom>
              <a:blipFill>
                <a:blip r:embed="rId5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A2DCDA-0E42-C04E-BA77-8442059A05CE}"/>
                  </a:ext>
                </a:extLst>
              </p:cNvPr>
              <p:cNvSpPr txBox="1"/>
              <p:nvPr/>
            </p:nvSpPr>
            <p:spPr>
              <a:xfrm>
                <a:off x="11051930" y="4471063"/>
                <a:ext cx="564706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797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942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7A2DCDA-0E42-C04E-BA77-8442059A0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930" y="4471063"/>
                <a:ext cx="564706" cy="276551"/>
              </a:xfrm>
              <a:prstGeom prst="rect">
                <a:avLst/>
              </a:prstGeom>
              <a:blipFill>
                <a:blip r:embed="rId6"/>
                <a:stretch>
                  <a:fillRect l="-8696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41F2B494-06E2-DC48-9223-A06EB98AFF58}"/>
              </a:ext>
            </a:extLst>
          </p:cNvPr>
          <p:cNvSpPr txBox="1"/>
          <p:nvPr/>
        </p:nvSpPr>
        <p:spPr>
          <a:xfrm>
            <a:off x="6512734" y="2358030"/>
            <a:ext cx="379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test set of 1942 biopsy-proven images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8D1B97D5-FC55-1844-B616-08BB693B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0286"/>
            <a:ext cx="12191999" cy="737166"/>
          </a:xfrm>
        </p:spPr>
        <p:txBody>
          <a:bodyPr>
            <a:noAutofit/>
          </a:bodyPr>
          <a:lstStyle/>
          <a:p>
            <a:r>
              <a:rPr lang="en-US" sz="4800" dirty="0"/>
              <a:t>Model Evaluation: Predict Biopsy Result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308DA0E-62AC-8F4E-A269-707C379EB1F2}"/>
              </a:ext>
            </a:extLst>
          </p:cNvPr>
          <p:cNvSpPr/>
          <p:nvPr/>
        </p:nvSpPr>
        <p:spPr>
          <a:xfrm>
            <a:off x="8028916" y="3832283"/>
            <a:ext cx="140882" cy="15675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96A5E50-B781-E046-A96E-43F7BD3A9772}"/>
              </a:ext>
            </a:extLst>
          </p:cNvPr>
          <p:cNvSpPr/>
          <p:nvPr/>
        </p:nvSpPr>
        <p:spPr>
          <a:xfrm>
            <a:off x="8028916" y="4036400"/>
            <a:ext cx="140882" cy="15675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3FEBBB2-C4B3-834B-897F-A069D71E1805}"/>
              </a:ext>
            </a:extLst>
          </p:cNvPr>
          <p:cNvSpPr/>
          <p:nvPr/>
        </p:nvSpPr>
        <p:spPr>
          <a:xfrm>
            <a:off x="8028916" y="4240517"/>
            <a:ext cx="140882" cy="15675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69FB663-C1F5-6947-9DBF-F8D1180CBE92}"/>
              </a:ext>
            </a:extLst>
          </p:cNvPr>
          <p:cNvSpPr/>
          <p:nvPr/>
        </p:nvSpPr>
        <p:spPr>
          <a:xfrm>
            <a:off x="10690427" y="3826249"/>
            <a:ext cx="140882" cy="15675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E5F5E79-2D08-824D-8C77-61B725AC3ADA}"/>
              </a:ext>
            </a:extLst>
          </p:cNvPr>
          <p:cNvSpPr/>
          <p:nvPr/>
        </p:nvSpPr>
        <p:spPr>
          <a:xfrm>
            <a:off x="10690427" y="4030366"/>
            <a:ext cx="140882" cy="15675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78D3CBA-EFEB-A242-A396-E2FBE846DC42}"/>
              </a:ext>
            </a:extLst>
          </p:cNvPr>
          <p:cNvSpPr/>
          <p:nvPr/>
        </p:nvSpPr>
        <p:spPr>
          <a:xfrm>
            <a:off x="10690427" y="4234483"/>
            <a:ext cx="140882" cy="15675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FC900F-B548-6545-BA4F-A0447B1A88BD}"/>
              </a:ext>
            </a:extLst>
          </p:cNvPr>
          <p:cNvSpPr txBox="1"/>
          <p:nvPr/>
        </p:nvSpPr>
        <p:spPr>
          <a:xfrm>
            <a:off x="959004" y="3508578"/>
            <a:ext cx="3213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Performance of the trained model is compared to 21 dermatologists on a test set of biopsy-proven images</a:t>
            </a:r>
          </a:p>
        </p:txBody>
      </p:sp>
    </p:spTree>
    <p:extLst>
      <p:ext uri="{BB962C8B-B14F-4D97-AF65-F5344CB8AC3E}">
        <p14:creationId xmlns:p14="http://schemas.microsoft.com/office/powerpoint/2010/main" val="3907199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BA3A77-1B39-9E4A-A2FE-0A9158B99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93" y="1207510"/>
            <a:ext cx="7423661" cy="49181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AE72C63-1A24-F04A-84EC-9DCAFB0AC497}"/>
              </a:ext>
            </a:extLst>
          </p:cNvPr>
          <p:cNvSpPr txBox="1">
            <a:spLocks/>
          </p:cNvSpPr>
          <p:nvPr/>
        </p:nvSpPr>
        <p:spPr>
          <a:xfrm>
            <a:off x="0" y="166255"/>
            <a:ext cx="12192000" cy="886691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4000" dirty="0"/>
              <a:t>Specifying training classes based on taxonomy of lesions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74B39C-B467-6449-9421-79DBEB719C3F}"/>
              </a:ext>
            </a:extLst>
          </p:cNvPr>
          <p:cNvSpPr txBox="1"/>
          <p:nvPr/>
        </p:nvSpPr>
        <p:spPr>
          <a:xfrm>
            <a:off x="8007531" y="1819939"/>
            <a:ext cx="348778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Disease Partitioning Algorithm: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Ascend the tree until the current node contains &lt;1000 images across all child nodes. Add these images as a distinct training class.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This resulted in 757 training classes.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However, performance was assessed based on higher-level nodes.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E36C30-C6F1-1348-B0A2-5437EA7D928F}"/>
              </a:ext>
            </a:extLst>
          </p:cNvPr>
          <p:cNvSpPr/>
          <p:nvPr/>
        </p:nvSpPr>
        <p:spPr>
          <a:xfrm>
            <a:off x="5749636" y="1207510"/>
            <a:ext cx="2257895" cy="92609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64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18BBB0C-2759-5544-9BDD-EC196F5F7165}"/>
              </a:ext>
            </a:extLst>
          </p:cNvPr>
          <p:cNvSpPr/>
          <p:nvPr/>
        </p:nvSpPr>
        <p:spPr>
          <a:xfrm>
            <a:off x="1804554" y="1011382"/>
            <a:ext cx="2216727" cy="138545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MALIGNANT LESION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0A8FEB6-46DD-744E-B2F6-998CEE22CC29}"/>
              </a:ext>
            </a:extLst>
          </p:cNvPr>
          <p:cNvSpPr/>
          <p:nvPr/>
        </p:nvSpPr>
        <p:spPr>
          <a:xfrm>
            <a:off x="775854" y="2996045"/>
            <a:ext cx="1981200" cy="149629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CUTAENOUS LYMPHOMA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80DCA6E-4551-8848-BF1D-4E0B08AA4FD9}"/>
              </a:ext>
            </a:extLst>
          </p:cNvPr>
          <p:cNvSpPr/>
          <p:nvPr/>
        </p:nvSpPr>
        <p:spPr>
          <a:xfrm>
            <a:off x="3740727" y="2996045"/>
            <a:ext cx="1620982" cy="149629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DERMAL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6B18D-2A28-3D4E-B611-FAAED7E4FE77}"/>
              </a:ext>
            </a:extLst>
          </p:cNvPr>
          <p:cNvSpPr/>
          <p:nvPr/>
        </p:nvSpPr>
        <p:spPr>
          <a:xfrm>
            <a:off x="1451266" y="4980708"/>
            <a:ext cx="1156854" cy="9282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B-CELL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796742-4D6F-DF45-9B0E-5186C9F66207}"/>
              </a:ext>
            </a:extLst>
          </p:cNvPr>
          <p:cNvSpPr/>
          <p:nvPr/>
        </p:nvSpPr>
        <p:spPr>
          <a:xfrm>
            <a:off x="221672" y="4980708"/>
            <a:ext cx="1108363" cy="9282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T-CELL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C7C885-F6D5-524E-82DF-0B7FC3A10EA5}"/>
              </a:ext>
            </a:extLst>
          </p:cNvPr>
          <p:cNvSpPr/>
          <p:nvPr/>
        </p:nvSpPr>
        <p:spPr>
          <a:xfrm>
            <a:off x="2817799" y="4980708"/>
            <a:ext cx="2521527" cy="9282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ANGIOSARCOMA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FB2BC3-9B28-094E-AB83-D21BB5B99984}"/>
              </a:ext>
            </a:extLst>
          </p:cNvPr>
          <p:cNvSpPr/>
          <p:nvPr/>
        </p:nvSpPr>
        <p:spPr>
          <a:xfrm>
            <a:off x="5549005" y="4980708"/>
            <a:ext cx="2285998" cy="9282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MERKEL CELL CARCINOMA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4707DE-3BEE-B040-97AE-6B5A64DEFF5B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3591794" y="4273209"/>
            <a:ext cx="386320" cy="7074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B7AC07-027E-3B42-B79F-8B41AC8FE453}"/>
              </a:ext>
            </a:extLst>
          </p:cNvPr>
          <p:cNvCxnSpPr>
            <a:cxnSpLocks/>
            <a:stCxn id="4" idx="5"/>
            <a:endCxn id="8" idx="1"/>
          </p:cNvCxnSpPr>
          <p:nvPr/>
        </p:nvCxnSpPr>
        <p:spPr>
          <a:xfrm>
            <a:off x="5124322" y="4273209"/>
            <a:ext cx="759460" cy="8434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FCE6E5-B681-5247-A0B4-4EFF976E7F37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019292" y="4492335"/>
            <a:ext cx="10401" cy="4883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42756DE-2B73-5549-9EEE-85390C12406A}"/>
              </a:ext>
            </a:extLst>
          </p:cNvPr>
          <p:cNvCxnSpPr>
            <a:cxnSpLocks/>
            <a:stCxn id="3" idx="3"/>
            <a:endCxn id="6" idx="0"/>
          </p:cNvCxnSpPr>
          <p:nvPr/>
        </p:nvCxnSpPr>
        <p:spPr>
          <a:xfrm flipH="1">
            <a:off x="775854" y="4273208"/>
            <a:ext cx="290140" cy="7075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C5917DC-6FBD-3C48-978A-CDACCF2676B9}"/>
              </a:ext>
            </a:extLst>
          </p:cNvPr>
          <p:cNvCxnSpPr>
            <a:cxnSpLocks/>
            <a:stCxn id="2" idx="5"/>
            <a:endCxn id="4" idx="0"/>
          </p:cNvCxnSpPr>
          <p:nvPr/>
        </p:nvCxnSpPr>
        <p:spPr>
          <a:xfrm>
            <a:off x="3696649" y="2193941"/>
            <a:ext cx="854569" cy="8021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5DD6B4-93E2-B242-8B0E-AACF6690D4DD}"/>
              </a:ext>
            </a:extLst>
          </p:cNvPr>
          <p:cNvCxnSpPr>
            <a:cxnSpLocks/>
            <a:stCxn id="3" idx="0"/>
            <a:endCxn id="2" idx="3"/>
          </p:cNvCxnSpPr>
          <p:nvPr/>
        </p:nvCxnSpPr>
        <p:spPr>
          <a:xfrm flipV="1">
            <a:off x="1766454" y="2193941"/>
            <a:ext cx="362732" cy="8021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4D578A-FC52-6B44-A981-069BB6B7B0EF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2912918" y="52599"/>
            <a:ext cx="17468" cy="958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E34BA61-13D4-D04E-861C-1CD69EBF37D6}"/>
              </a:ext>
            </a:extLst>
          </p:cNvPr>
          <p:cNvSpPr txBox="1"/>
          <p:nvPr/>
        </p:nvSpPr>
        <p:spPr>
          <a:xfrm>
            <a:off x="8986790" y="4664561"/>
            <a:ext cx="27202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 these as training classes?</a:t>
            </a:r>
          </a:p>
          <a:p>
            <a:r>
              <a:rPr lang="en-US" sz="2400" dirty="0">
                <a:sym typeface="Wingdings" pitchFamily="2" charset="2"/>
              </a:rPr>
              <a:t>-&gt; Too few examples to learn effectively</a:t>
            </a:r>
            <a:endParaRPr lang="en-US" sz="24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D220672-573F-2941-86C9-6ADBC14E9E0B}"/>
              </a:ext>
            </a:extLst>
          </p:cNvPr>
          <p:cNvCxnSpPr/>
          <p:nvPr/>
        </p:nvCxnSpPr>
        <p:spPr>
          <a:xfrm flipH="1">
            <a:off x="8091055" y="5444835"/>
            <a:ext cx="7342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793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18BBB0C-2759-5544-9BDD-EC196F5F7165}"/>
              </a:ext>
            </a:extLst>
          </p:cNvPr>
          <p:cNvSpPr/>
          <p:nvPr/>
        </p:nvSpPr>
        <p:spPr>
          <a:xfrm>
            <a:off x="1804554" y="1011382"/>
            <a:ext cx="2216727" cy="138545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MALIGNANT LESION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0A8FEB6-46DD-744E-B2F6-998CEE22CC29}"/>
              </a:ext>
            </a:extLst>
          </p:cNvPr>
          <p:cNvSpPr/>
          <p:nvPr/>
        </p:nvSpPr>
        <p:spPr>
          <a:xfrm>
            <a:off x="775854" y="2996045"/>
            <a:ext cx="1981200" cy="149629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CUTAENOUS LYMPHOMA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80DCA6E-4551-8848-BF1D-4E0B08AA4FD9}"/>
              </a:ext>
            </a:extLst>
          </p:cNvPr>
          <p:cNvSpPr/>
          <p:nvPr/>
        </p:nvSpPr>
        <p:spPr>
          <a:xfrm>
            <a:off x="3740727" y="2996045"/>
            <a:ext cx="1620982" cy="149629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DERMAL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6B18D-2A28-3D4E-B611-FAAED7E4FE77}"/>
              </a:ext>
            </a:extLst>
          </p:cNvPr>
          <p:cNvSpPr/>
          <p:nvPr/>
        </p:nvSpPr>
        <p:spPr>
          <a:xfrm>
            <a:off x="1451266" y="4980708"/>
            <a:ext cx="1156854" cy="9282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B-CELL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796742-4D6F-DF45-9B0E-5186C9F66207}"/>
              </a:ext>
            </a:extLst>
          </p:cNvPr>
          <p:cNvSpPr/>
          <p:nvPr/>
        </p:nvSpPr>
        <p:spPr>
          <a:xfrm>
            <a:off x="221672" y="4980708"/>
            <a:ext cx="1108363" cy="9282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T-CELL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C7C885-F6D5-524E-82DF-0B7FC3A10EA5}"/>
              </a:ext>
            </a:extLst>
          </p:cNvPr>
          <p:cNvSpPr/>
          <p:nvPr/>
        </p:nvSpPr>
        <p:spPr>
          <a:xfrm>
            <a:off x="2817799" y="4980708"/>
            <a:ext cx="2521527" cy="9282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ANGIOSARCOMA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FB2BC3-9B28-094E-AB83-D21BB5B99984}"/>
              </a:ext>
            </a:extLst>
          </p:cNvPr>
          <p:cNvSpPr/>
          <p:nvPr/>
        </p:nvSpPr>
        <p:spPr>
          <a:xfrm>
            <a:off x="5549005" y="4980708"/>
            <a:ext cx="2285998" cy="9282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MERKEL CELL CARCINOMA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4707DE-3BEE-B040-97AE-6B5A64DEFF5B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3591794" y="4273209"/>
            <a:ext cx="386320" cy="7074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B7AC07-027E-3B42-B79F-8B41AC8FE453}"/>
              </a:ext>
            </a:extLst>
          </p:cNvPr>
          <p:cNvCxnSpPr>
            <a:cxnSpLocks/>
            <a:stCxn id="4" idx="5"/>
            <a:endCxn id="8" idx="1"/>
          </p:cNvCxnSpPr>
          <p:nvPr/>
        </p:nvCxnSpPr>
        <p:spPr>
          <a:xfrm>
            <a:off x="5124322" y="4273209"/>
            <a:ext cx="759460" cy="8434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FCE6E5-B681-5247-A0B4-4EFF976E7F37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019292" y="4492335"/>
            <a:ext cx="10401" cy="4883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42756DE-2B73-5549-9EEE-85390C12406A}"/>
              </a:ext>
            </a:extLst>
          </p:cNvPr>
          <p:cNvCxnSpPr>
            <a:cxnSpLocks/>
            <a:stCxn id="3" idx="3"/>
            <a:endCxn id="6" idx="0"/>
          </p:cNvCxnSpPr>
          <p:nvPr/>
        </p:nvCxnSpPr>
        <p:spPr>
          <a:xfrm flipH="1">
            <a:off x="775854" y="4273208"/>
            <a:ext cx="290140" cy="7075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C5917DC-6FBD-3C48-978A-CDACCF2676B9}"/>
              </a:ext>
            </a:extLst>
          </p:cNvPr>
          <p:cNvCxnSpPr>
            <a:cxnSpLocks/>
            <a:stCxn id="2" idx="5"/>
            <a:endCxn id="4" idx="0"/>
          </p:cNvCxnSpPr>
          <p:nvPr/>
        </p:nvCxnSpPr>
        <p:spPr>
          <a:xfrm>
            <a:off x="3696649" y="2193941"/>
            <a:ext cx="854569" cy="8021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5DD6B4-93E2-B242-8B0E-AACF6690D4DD}"/>
              </a:ext>
            </a:extLst>
          </p:cNvPr>
          <p:cNvCxnSpPr>
            <a:cxnSpLocks/>
            <a:stCxn id="3" idx="0"/>
            <a:endCxn id="2" idx="3"/>
          </p:cNvCxnSpPr>
          <p:nvPr/>
        </p:nvCxnSpPr>
        <p:spPr>
          <a:xfrm flipV="1">
            <a:off x="1766454" y="2193941"/>
            <a:ext cx="362732" cy="8021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4D578A-FC52-6B44-A981-069BB6B7B0EF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2912918" y="52599"/>
            <a:ext cx="17468" cy="958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ABA13E5-E399-E948-A2A3-C9FDA8F78321}"/>
              </a:ext>
            </a:extLst>
          </p:cNvPr>
          <p:cNvSpPr txBox="1"/>
          <p:nvPr/>
        </p:nvSpPr>
        <p:spPr>
          <a:xfrm>
            <a:off x="6783917" y="827176"/>
            <a:ext cx="30805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 these as training classes?</a:t>
            </a:r>
          </a:p>
          <a:p>
            <a:r>
              <a:rPr lang="en-US" sz="2400" dirty="0">
                <a:sym typeface="Wingdings" pitchFamily="2" charset="2"/>
              </a:rPr>
              <a:t>-&gt; Too much variability in appearance</a:t>
            </a:r>
            <a:endParaRPr lang="en-US" sz="2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5A3F3C-5805-4C47-81DE-3C5CDEC80EC6}"/>
              </a:ext>
            </a:extLst>
          </p:cNvPr>
          <p:cNvCxnSpPr/>
          <p:nvPr/>
        </p:nvCxnSpPr>
        <p:spPr>
          <a:xfrm flipH="1">
            <a:off x="5888182" y="1607450"/>
            <a:ext cx="7342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579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18BBB0C-2759-5544-9BDD-EC196F5F7165}"/>
              </a:ext>
            </a:extLst>
          </p:cNvPr>
          <p:cNvSpPr/>
          <p:nvPr/>
        </p:nvSpPr>
        <p:spPr>
          <a:xfrm>
            <a:off x="1804554" y="1011382"/>
            <a:ext cx="2216727" cy="138545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MALIGNANT LESION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0A8FEB6-46DD-744E-B2F6-998CEE22CC29}"/>
              </a:ext>
            </a:extLst>
          </p:cNvPr>
          <p:cNvSpPr/>
          <p:nvPr/>
        </p:nvSpPr>
        <p:spPr>
          <a:xfrm>
            <a:off x="775854" y="2996045"/>
            <a:ext cx="1981200" cy="149629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CUTAENOUS LYMPHOMA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80DCA6E-4551-8848-BF1D-4E0B08AA4FD9}"/>
              </a:ext>
            </a:extLst>
          </p:cNvPr>
          <p:cNvSpPr/>
          <p:nvPr/>
        </p:nvSpPr>
        <p:spPr>
          <a:xfrm>
            <a:off x="3740727" y="2996045"/>
            <a:ext cx="1620982" cy="149629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DERMAL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86B18D-2A28-3D4E-B611-FAAED7E4FE77}"/>
              </a:ext>
            </a:extLst>
          </p:cNvPr>
          <p:cNvSpPr/>
          <p:nvPr/>
        </p:nvSpPr>
        <p:spPr>
          <a:xfrm>
            <a:off x="1451266" y="4980708"/>
            <a:ext cx="1156854" cy="9282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B-CELL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0796742-4D6F-DF45-9B0E-5186C9F66207}"/>
              </a:ext>
            </a:extLst>
          </p:cNvPr>
          <p:cNvSpPr/>
          <p:nvPr/>
        </p:nvSpPr>
        <p:spPr>
          <a:xfrm>
            <a:off x="221672" y="4980708"/>
            <a:ext cx="1108363" cy="9282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T-CELL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C7C885-F6D5-524E-82DF-0B7FC3A10EA5}"/>
              </a:ext>
            </a:extLst>
          </p:cNvPr>
          <p:cNvSpPr/>
          <p:nvPr/>
        </p:nvSpPr>
        <p:spPr>
          <a:xfrm>
            <a:off x="2817799" y="4980708"/>
            <a:ext cx="2521527" cy="9282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ANGIOSARCOMA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FFB2BC3-9B28-094E-AB83-D21BB5B99984}"/>
              </a:ext>
            </a:extLst>
          </p:cNvPr>
          <p:cNvSpPr/>
          <p:nvPr/>
        </p:nvSpPr>
        <p:spPr>
          <a:xfrm>
            <a:off x="5549005" y="4980708"/>
            <a:ext cx="2285998" cy="92825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MERKEL CELL CARCINOMA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4707DE-3BEE-B040-97AE-6B5A64DEFF5B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3591794" y="4273209"/>
            <a:ext cx="386320" cy="7074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B7AC07-027E-3B42-B79F-8B41AC8FE453}"/>
              </a:ext>
            </a:extLst>
          </p:cNvPr>
          <p:cNvCxnSpPr>
            <a:cxnSpLocks/>
            <a:stCxn id="4" idx="5"/>
            <a:endCxn id="8" idx="1"/>
          </p:cNvCxnSpPr>
          <p:nvPr/>
        </p:nvCxnSpPr>
        <p:spPr>
          <a:xfrm>
            <a:off x="5124322" y="4273209"/>
            <a:ext cx="759460" cy="8434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1FCE6E5-B681-5247-A0B4-4EFF976E7F37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2019292" y="4492335"/>
            <a:ext cx="10401" cy="4883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42756DE-2B73-5549-9EEE-85390C12406A}"/>
              </a:ext>
            </a:extLst>
          </p:cNvPr>
          <p:cNvCxnSpPr>
            <a:cxnSpLocks/>
            <a:stCxn id="3" idx="3"/>
            <a:endCxn id="6" idx="0"/>
          </p:cNvCxnSpPr>
          <p:nvPr/>
        </p:nvCxnSpPr>
        <p:spPr>
          <a:xfrm flipH="1">
            <a:off x="775854" y="4273208"/>
            <a:ext cx="290140" cy="7075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C5917DC-6FBD-3C48-978A-CDACCF2676B9}"/>
              </a:ext>
            </a:extLst>
          </p:cNvPr>
          <p:cNvCxnSpPr>
            <a:cxnSpLocks/>
            <a:stCxn id="2" idx="5"/>
            <a:endCxn id="4" idx="0"/>
          </p:cNvCxnSpPr>
          <p:nvPr/>
        </p:nvCxnSpPr>
        <p:spPr>
          <a:xfrm>
            <a:off x="3696649" y="2193941"/>
            <a:ext cx="854569" cy="8021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5DD6B4-93E2-B242-8B0E-AACF6690D4DD}"/>
              </a:ext>
            </a:extLst>
          </p:cNvPr>
          <p:cNvCxnSpPr>
            <a:cxnSpLocks/>
            <a:stCxn id="3" idx="0"/>
            <a:endCxn id="2" idx="3"/>
          </p:cNvCxnSpPr>
          <p:nvPr/>
        </p:nvCxnSpPr>
        <p:spPr>
          <a:xfrm flipV="1">
            <a:off x="1766454" y="2193941"/>
            <a:ext cx="362732" cy="8021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4D578A-FC52-6B44-A981-069BB6B7B0EF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2912918" y="52599"/>
            <a:ext cx="17468" cy="95878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7292039-B267-7043-BF4E-8D5F4F2A0AE9}"/>
              </a:ext>
            </a:extLst>
          </p:cNvPr>
          <p:cNvSpPr txBox="1"/>
          <p:nvPr/>
        </p:nvSpPr>
        <p:spPr>
          <a:xfrm>
            <a:off x="7448935" y="2922675"/>
            <a:ext cx="27202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 these as training classes.</a:t>
            </a:r>
          </a:p>
          <a:p>
            <a:r>
              <a:rPr lang="en-US" sz="2400" dirty="0">
                <a:sym typeface="Wingdings" pitchFamily="2" charset="2"/>
              </a:rPr>
              <a:t>-&gt; Allows effective learning</a:t>
            </a:r>
            <a:endParaRPr lang="en-US" sz="2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C073BD-F620-C441-9ECA-EC5E74B82575}"/>
              </a:ext>
            </a:extLst>
          </p:cNvPr>
          <p:cNvCxnSpPr/>
          <p:nvPr/>
        </p:nvCxnSpPr>
        <p:spPr>
          <a:xfrm flipH="1">
            <a:off x="6553200" y="3702949"/>
            <a:ext cx="73429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2320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46DC1-AB39-D447-8E6F-CD16FC215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F26D45-FD1F-CD47-A419-54BB09D260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Interpreting the ROC Curve</a:t>
            </a:r>
          </a:p>
        </p:txBody>
      </p:sp>
    </p:spTree>
    <p:extLst>
      <p:ext uri="{BB962C8B-B14F-4D97-AF65-F5344CB8AC3E}">
        <p14:creationId xmlns:p14="http://schemas.microsoft.com/office/powerpoint/2010/main" val="597518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464" y="1017837"/>
            <a:ext cx="7779072" cy="522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FCEED81-6F6C-0441-A1AA-50ED07FFD4F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dirty="0"/>
              <a:t>Results: CNN Performance vs Dermatologists</a:t>
            </a:r>
          </a:p>
        </p:txBody>
      </p:sp>
    </p:spTree>
    <p:extLst>
      <p:ext uri="{BB962C8B-B14F-4D97-AF65-F5344CB8AC3E}">
        <p14:creationId xmlns:p14="http://schemas.microsoft.com/office/powerpoint/2010/main" val="2346725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F0921-5D2D-6549-911B-55931B69B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Interpretation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53A4C-EABA-764B-BE5F-AF9D674619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the authors attempt to look inside the “black box”?</a:t>
            </a:r>
          </a:p>
        </p:txBody>
      </p:sp>
    </p:spTree>
    <p:extLst>
      <p:ext uri="{BB962C8B-B14F-4D97-AF65-F5344CB8AC3E}">
        <p14:creationId xmlns:p14="http://schemas.microsoft.com/office/powerpoint/2010/main" val="25617438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be 4"/>
          <p:cNvSpPr/>
          <p:nvPr/>
        </p:nvSpPr>
        <p:spPr>
          <a:xfrm>
            <a:off x="3825024" y="2459863"/>
            <a:ext cx="5035639" cy="327123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466345" y="4095480"/>
            <a:ext cx="135867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525813" y="4095479"/>
            <a:ext cx="135867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609600" y="252746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Machine Learning: A Black Box?</a:t>
            </a:r>
            <a:endParaRPr 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DD45568-F134-054B-AB85-EA1DBA682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95948"/>
              </p:ext>
            </p:extLst>
          </p:nvPr>
        </p:nvGraphicFramePr>
        <p:xfrm>
          <a:off x="9884492" y="3683998"/>
          <a:ext cx="2105739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739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Skin Lesion Type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pic>
        <p:nvPicPr>
          <p:cNvPr id="9" name="Picture 2" descr="Figure 2">
            <a:extLst>
              <a:ext uri="{FF2B5EF4-FFF2-40B4-BE49-F238E27FC236}">
                <a16:creationId xmlns:a16="http://schemas.microsoft.com/office/drawing/2014/main" id="{FBCD485C-49F7-B349-860E-9BD2BFB178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754" t="50987" r="16449" b="27002"/>
          <a:stretch/>
        </p:blipFill>
        <p:spPr bwMode="auto">
          <a:xfrm>
            <a:off x="666661" y="3255946"/>
            <a:ext cx="1679065" cy="167906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6684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be 4"/>
          <p:cNvSpPr/>
          <p:nvPr/>
        </p:nvSpPr>
        <p:spPr>
          <a:xfrm>
            <a:off x="3335627" y="2459863"/>
            <a:ext cx="5035639" cy="327123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976948" y="4095480"/>
            <a:ext cx="135867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036416" y="4095479"/>
            <a:ext cx="135867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609600" y="539623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2060"/>
                </a:solidFill>
              </a:rPr>
              <a:t>Prostate-specific antigen measurement: A Black Box?</a:t>
            </a:r>
            <a:endParaRPr 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DD45568-F134-054B-AB85-EA1DBA682FCD}"/>
              </a:ext>
            </a:extLst>
          </p:cNvPr>
          <p:cNvGraphicFramePr>
            <a:graphicFrameLocks noGrp="1"/>
          </p:cNvGraphicFramePr>
          <p:nvPr/>
        </p:nvGraphicFramePr>
        <p:xfrm>
          <a:off x="9395095" y="3683998"/>
          <a:ext cx="2105739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739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PSA Level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pic>
        <p:nvPicPr>
          <p:cNvPr id="7170" name="Picture 2" descr="Image result for blood sample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51"/>
          <a:stretch/>
        </p:blipFill>
        <p:spPr bwMode="auto">
          <a:xfrm>
            <a:off x="737626" y="3180386"/>
            <a:ext cx="1287302" cy="1830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1918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239B09-B094-6649-905F-DE83915AD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390650"/>
            <a:ext cx="7620000" cy="40767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57055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be 4"/>
          <p:cNvSpPr/>
          <p:nvPr/>
        </p:nvSpPr>
        <p:spPr>
          <a:xfrm>
            <a:off x="7334036" y="3301969"/>
            <a:ext cx="3774471" cy="2678904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609600" y="244699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Two competing perspectives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64902" y="1806225"/>
            <a:ext cx="54692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Clinicians must fully understand how their diagnostic tools work</a:t>
            </a:r>
          </a:p>
        </p:txBody>
      </p:sp>
      <p:sp>
        <p:nvSpPr>
          <p:cNvPr id="3" name="Rectangle 2"/>
          <p:cNvSpPr/>
          <p:nvPr/>
        </p:nvSpPr>
        <p:spPr>
          <a:xfrm>
            <a:off x="6533881" y="1806225"/>
            <a:ext cx="537478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Clinicians must be sure these tools are </a:t>
            </a:r>
            <a:r>
              <a:rPr lang="en-US" sz="3200" i="1" dirty="0"/>
              <a:t>valid</a:t>
            </a:r>
            <a:r>
              <a:rPr lang="en-US" sz="3200" dirty="0"/>
              <a:t> and </a:t>
            </a:r>
            <a:r>
              <a:rPr lang="en-US" sz="3200" i="1" dirty="0"/>
              <a:t>reliable</a:t>
            </a:r>
          </a:p>
        </p:txBody>
      </p:sp>
      <p:sp>
        <p:nvSpPr>
          <p:cNvPr id="14" name="Cube 13"/>
          <p:cNvSpPr/>
          <p:nvPr/>
        </p:nvSpPr>
        <p:spPr>
          <a:xfrm>
            <a:off x="1135007" y="3301969"/>
            <a:ext cx="3774471" cy="2678904"/>
          </a:xfrm>
          <a:prstGeom prst="cub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 rot="10800000">
            <a:off x="1135007" y="3301969"/>
            <a:ext cx="3774471" cy="2678904"/>
          </a:xfrm>
          <a:prstGeom prst="cub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08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6DA74-9C2C-FE40-B9F2-3E1A1AC45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Saliency maps for example images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0A3853-23D2-BC4F-920D-1BB0041E31A9}"/>
              </a:ext>
            </a:extLst>
          </p:cNvPr>
          <p:cNvSpPr txBox="1"/>
          <p:nvPr/>
        </p:nvSpPr>
        <p:spPr>
          <a:xfrm>
            <a:off x="8516984" y="1639285"/>
            <a:ext cx="29783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Saliency maps show gradients for each pixel with respect to the CNN’s loss function. Darker pixels represent those with more influence.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775B09-475B-AF41-90D2-DA74203C3D18}"/>
              </a:ext>
            </a:extLst>
          </p:cNvPr>
          <p:cNvSpPr txBox="1"/>
          <p:nvPr/>
        </p:nvSpPr>
        <p:spPr>
          <a:xfrm>
            <a:off x="8516984" y="4058194"/>
            <a:ext cx="29783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Q: How much does this visualization help us understand the model?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89F997-13D9-9A44-81D2-442CACACE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20" y="1639285"/>
            <a:ext cx="7525602" cy="398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62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B3081-8B6A-AF47-A085-17EB73554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8" y="462975"/>
            <a:ext cx="12192000" cy="1143000"/>
          </a:xfrm>
        </p:spPr>
        <p:txBody>
          <a:bodyPr>
            <a:noAutofit/>
          </a:bodyPr>
          <a:lstStyle/>
          <a:p>
            <a:r>
              <a:rPr lang="en-US" sz="4800" dirty="0"/>
              <a:t>Classification:</a:t>
            </a:r>
            <a:br>
              <a:rPr lang="en-US" sz="4800" dirty="0"/>
            </a:br>
            <a:r>
              <a:rPr lang="en-US" sz="4400" dirty="0"/>
              <a:t>predict the label associated with each image</a:t>
            </a:r>
            <a:endParaRPr lang="en-US" sz="4800" dirty="0"/>
          </a:p>
        </p:txBody>
      </p:sp>
      <p:pic>
        <p:nvPicPr>
          <p:cNvPr id="3073" name="Picture 1" descr="page8image382623008">
            <a:extLst>
              <a:ext uri="{FF2B5EF4-FFF2-40B4-BE49-F238E27FC236}">
                <a16:creationId xmlns:a16="http://schemas.microsoft.com/office/drawing/2014/main" id="{9A6C68C6-62F7-E949-8DEE-16766CA932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18"/>
          <a:stretch/>
        </p:blipFill>
        <p:spPr bwMode="auto">
          <a:xfrm>
            <a:off x="2639868" y="2731656"/>
            <a:ext cx="6934200" cy="282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230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Elbow Connector 7"/>
          <p:cNvCxnSpPr/>
          <p:nvPr/>
        </p:nvCxnSpPr>
        <p:spPr>
          <a:xfrm rot="16200000" flipH="1">
            <a:off x="153346" y="3470393"/>
            <a:ext cx="726620" cy="286336"/>
          </a:xfrm>
          <a:prstGeom prst="bentConnector3">
            <a:avLst>
              <a:gd name="adj1" fmla="val 9962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2B3081-8B6A-AF47-A085-17EB73554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8" y="8727"/>
            <a:ext cx="12192000" cy="1143000"/>
          </a:xfrm>
        </p:spPr>
        <p:txBody>
          <a:bodyPr>
            <a:noAutofit/>
          </a:bodyPr>
          <a:lstStyle/>
          <a:p>
            <a:r>
              <a:rPr lang="en-US" sz="4400" dirty="0"/>
              <a:t>Take a model trained on naturalistic images...</a:t>
            </a:r>
          </a:p>
        </p:txBody>
      </p:sp>
      <p:pic>
        <p:nvPicPr>
          <p:cNvPr id="5124" name="Picture 4" descr="Image result for inception v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2"/>
          <a:stretch/>
        </p:blipFill>
        <p:spPr bwMode="auto">
          <a:xfrm>
            <a:off x="659822" y="2468170"/>
            <a:ext cx="10894292" cy="38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lil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34" y="1245503"/>
            <a:ext cx="2058965" cy="20589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17" name="Elbow Connector 16"/>
          <p:cNvCxnSpPr/>
          <p:nvPr/>
        </p:nvCxnSpPr>
        <p:spPr>
          <a:xfrm rot="16200000" flipH="1">
            <a:off x="10932622" y="4583336"/>
            <a:ext cx="1393619" cy="180688"/>
          </a:xfrm>
          <a:prstGeom prst="bentConnector3">
            <a:avLst>
              <a:gd name="adj1" fmla="val 102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DD45568-F134-054B-AB85-EA1DBA682FCD}"/>
              </a:ext>
            </a:extLst>
          </p:cNvPr>
          <p:cNvGraphicFramePr>
            <a:graphicFrameLocks noGrp="1"/>
          </p:cNvGraphicFramePr>
          <p:nvPr/>
        </p:nvGraphicFramePr>
        <p:xfrm>
          <a:off x="11102365" y="5422649"/>
          <a:ext cx="828237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8237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Lily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358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Elbow Connector 7"/>
          <p:cNvCxnSpPr/>
          <p:nvPr/>
        </p:nvCxnSpPr>
        <p:spPr>
          <a:xfrm rot="16200000" flipH="1">
            <a:off x="153346" y="3470393"/>
            <a:ext cx="726620" cy="286336"/>
          </a:xfrm>
          <a:prstGeom prst="bentConnector3">
            <a:avLst>
              <a:gd name="adj1" fmla="val 9962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52B3081-8B6A-AF47-A085-17EB73554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8" y="-680"/>
            <a:ext cx="12192000" cy="1143000"/>
          </a:xfrm>
        </p:spPr>
        <p:txBody>
          <a:bodyPr>
            <a:noAutofit/>
          </a:bodyPr>
          <a:lstStyle/>
          <a:p>
            <a:r>
              <a:rPr lang="en-US" sz="4400" dirty="0"/>
              <a:t>…and repurpose it to evaluate medical images</a:t>
            </a:r>
          </a:p>
        </p:txBody>
      </p:sp>
      <p:pic>
        <p:nvPicPr>
          <p:cNvPr id="5124" name="Picture 4" descr="Image result for inception v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2"/>
          <a:stretch/>
        </p:blipFill>
        <p:spPr bwMode="auto">
          <a:xfrm>
            <a:off x="659822" y="2468170"/>
            <a:ext cx="10894292" cy="382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Elbow Connector 16"/>
          <p:cNvCxnSpPr/>
          <p:nvPr/>
        </p:nvCxnSpPr>
        <p:spPr>
          <a:xfrm rot="16200000" flipH="1">
            <a:off x="10932622" y="4583336"/>
            <a:ext cx="1393619" cy="180688"/>
          </a:xfrm>
          <a:prstGeom prst="bentConnector3">
            <a:avLst>
              <a:gd name="adj1" fmla="val 102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DD45568-F134-054B-AB85-EA1DBA682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824811"/>
              </p:ext>
            </p:extLst>
          </p:nvPr>
        </p:nvGraphicFramePr>
        <p:xfrm>
          <a:off x="10224655" y="5422649"/>
          <a:ext cx="1705947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5947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Melanoma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pic>
        <p:nvPicPr>
          <p:cNvPr id="10" name="Picture 2" descr="Figure 2">
            <a:extLst>
              <a:ext uri="{FF2B5EF4-FFF2-40B4-BE49-F238E27FC236}">
                <a16:creationId xmlns:a16="http://schemas.microsoft.com/office/drawing/2014/main" id="{6070F925-F6CB-0342-830C-2E601B8CCB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754" t="50987" r="16449" b="27002"/>
          <a:stretch/>
        </p:blipFill>
        <p:spPr bwMode="auto">
          <a:xfrm>
            <a:off x="283334" y="1508032"/>
            <a:ext cx="1606245" cy="160624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922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Repurposing our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u="sng" dirty="0"/>
          </a:p>
          <a:p>
            <a:r>
              <a:rPr lang="en-US" u="sng" dirty="0"/>
              <a:t>Step 1</a:t>
            </a:r>
            <a:r>
              <a:rPr lang="en-US" dirty="0"/>
              <a:t>: Modify the </a:t>
            </a:r>
            <a:r>
              <a:rPr lang="en-US" b="1" dirty="0"/>
              <a:t>architecture</a:t>
            </a:r>
          </a:p>
          <a:p>
            <a:endParaRPr lang="en-US" dirty="0"/>
          </a:p>
          <a:p>
            <a:r>
              <a:rPr lang="en-US" u="sng" dirty="0"/>
              <a:t>Step 2</a:t>
            </a:r>
            <a:r>
              <a:rPr lang="en-US" dirty="0"/>
              <a:t>: Fine-tune the </a:t>
            </a:r>
            <a:r>
              <a:rPr lang="en-US" b="1" dirty="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365126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58EF3E2-6847-284D-BB65-B88C3B672924}"/>
              </a:ext>
            </a:extLst>
          </p:cNvPr>
          <p:cNvCxnSpPr/>
          <p:nvPr/>
        </p:nvCxnSpPr>
        <p:spPr>
          <a:xfrm flipV="1">
            <a:off x="5818699" y="4134807"/>
            <a:ext cx="2768431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A1F2B51-84A1-7D43-8BDD-217DB02F9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621012"/>
              </p:ext>
            </p:extLst>
          </p:nvPr>
        </p:nvGraphicFramePr>
        <p:xfrm>
          <a:off x="8587130" y="3540447"/>
          <a:ext cx="2105739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739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Diabetic retinopathy?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(Yes/No)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6F28F7B2-7888-DE45-9651-00594A1C4944}"/>
              </a:ext>
            </a:extLst>
          </p:cNvPr>
          <p:cNvSpPr txBox="1">
            <a:spLocks/>
          </p:cNvSpPr>
          <p:nvPr/>
        </p:nvSpPr>
        <p:spPr>
          <a:xfrm>
            <a:off x="0" y="146960"/>
            <a:ext cx="12192000" cy="1518557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1A57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Classifier Output: </a:t>
            </a:r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1A57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Two-Class (e.g. Yes/No)</a:t>
            </a:r>
          </a:p>
        </p:txBody>
      </p:sp>
      <p:pic>
        <p:nvPicPr>
          <p:cNvPr id="8" name="Picture 8" descr="Related image">
            <a:extLst>
              <a:ext uri="{FF2B5EF4-FFF2-40B4-BE49-F238E27FC236}">
                <a16:creationId xmlns:a16="http://schemas.microsoft.com/office/drawing/2014/main" id="{20B32026-2929-8F4C-A4E5-CB1DB1F68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60" y="2462777"/>
            <a:ext cx="4267739" cy="334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47D4CF-E2BB-A940-8D5B-F8C3AD912E53}"/>
              </a:ext>
            </a:extLst>
          </p:cNvPr>
          <p:cNvSpPr txBox="1"/>
          <p:nvPr/>
        </p:nvSpPr>
        <p:spPr>
          <a:xfrm>
            <a:off x="9446388" y="5950445"/>
            <a:ext cx="2492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Gulshan</a:t>
            </a:r>
            <a:r>
              <a:rPr lang="en-US" sz="1600" dirty="0"/>
              <a:t> et al. </a:t>
            </a:r>
            <a:r>
              <a:rPr lang="en-US" sz="1600" i="1" dirty="0"/>
              <a:t>JAMA </a:t>
            </a:r>
            <a:r>
              <a:rPr lang="en-US" sz="1600" dirty="0"/>
              <a:t>(2016)</a:t>
            </a:r>
          </a:p>
        </p:txBody>
      </p:sp>
    </p:spTree>
    <p:extLst>
      <p:ext uri="{BB962C8B-B14F-4D97-AF65-F5344CB8AC3E}">
        <p14:creationId xmlns:p14="http://schemas.microsoft.com/office/powerpoint/2010/main" val="2847143684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16x9_duke_ppt_3</Template>
  <TotalTime>17425</TotalTime>
  <Words>1748</Words>
  <Application>Microsoft Macintosh PowerPoint</Application>
  <PresentationFormat>Widescreen</PresentationFormat>
  <Paragraphs>355</Paragraphs>
  <Slides>41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Courier New</vt:lpstr>
      <vt:lpstr>Guardian TextSans Web</vt:lpstr>
      <vt:lpstr>Helvetica</vt:lpstr>
      <vt:lpstr>Times New Roman</vt:lpstr>
      <vt:lpstr>2_Office Theme</vt:lpstr>
      <vt:lpstr>Medical Image Analysis with CNNs </vt:lpstr>
      <vt:lpstr>Overview</vt:lpstr>
      <vt:lpstr>Medical Image Classification</vt:lpstr>
      <vt:lpstr>PowerPoint Presentation</vt:lpstr>
      <vt:lpstr>Classification: predict the label associated with each image</vt:lpstr>
      <vt:lpstr>Take a model trained on naturalistic images...</vt:lpstr>
      <vt:lpstr>…and repurpose it to evaluate medical images</vt:lpstr>
      <vt:lpstr>Repurposing our model</vt:lpstr>
      <vt:lpstr>PowerPoint Presentation</vt:lpstr>
      <vt:lpstr>Two-Class Predictions</vt:lpstr>
      <vt:lpstr>Two-Class Predictions</vt:lpstr>
      <vt:lpstr>PowerPoint Presentation</vt:lpstr>
      <vt:lpstr>Multi-Class Predictions</vt:lpstr>
      <vt:lpstr>Multi-Class Predictions</vt:lpstr>
      <vt:lpstr>PowerPoint Presentation</vt:lpstr>
      <vt:lpstr>Step 1: Modify the Architecture</vt:lpstr>
      <vt:lpstr>Step 1: Modify the Architecture</vt:lpstr>
      <vt:lpstr>Step 1: Modify the Architecture</vt:lpstr>
      <vt:lpstr>Step 2: Fine-tune the Parameters “pre-training”, or “transfer learning”</vt:lpstr>
      <vt:lpstr>Step 2: Fine-tune the Parameters “pre-training”, or “transfer learning”</vt:lpstr>
      <vt:lpstr>Step 2: Fine-tune the Parameters “pre-training”, or “transfer learning”</vt:lpstr>
      <vt:lpstr>PowerPoint Presentation</vt:lpstr>
      <vt:lpstr>Pre-training, in brief</vt:lpstr>
      <vt:lpstr>Repurposing the Inception v3 CNN</vt:lpstr>
      <vt:lpstr>Inception v3 and many other models are freely available</vt:lpstr>
      <vt:lpstr>“Ground Truth” in Medicine</vt:lpstr>
      <vt:lpstr>Esteva et al: Two Types of Labels</vt:lpstr>
      <vt:lpstr>Two Rounds of Evaluation</vt:lpstr>
      <vt:lpstr>Model Development:  Predict dermatologists’ annotations</vt:lpstr>
      <vt:lpstr>Model Evaluation: Predict Biopsy Result</vt:lpstr>
      <vt:lpstr>PowerPoint Presentation</vt:lpstr>
      <vt:lpstr>PowerPoint Presentation</vt:lpstr>
      <vt:lpstr>PowerPoint Presentation</vt:lpstr>
      <vt:lpstr>PowerPoint Presentation</vt:lpstr>
      <vt:lpstr>Classification Results</vt:lpstr>
      <vt:lpstr>PowerPoint Presentation</vt:lpstr>
      <vt:lpstr>Model Interpretation</vt:lpstr>
      <vt:lpstr>Machine Learning: A Black Box?</vt:lpstr>
      <vt:lpstr>Prostate-specific antigen measurement: A Black Box?</vt:lpstr>
      <vt:lpstr>Two competing perspectives</vt:lpstr>
      <vt:lpstr>Saliency maps for example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Matthew Engelhard, M.D., Ph.D.</dc:creator>
  <cp:lastModifiedBy>Matthew Engelhard, M.D., Ph.D.</cp:lastModifiedBy>
  <cp:revision>256</cp:revision>
  <cp:lastPrinted>2019-06-17T21:43:53Z</cp:lastPrinted>
  <dcterms:created xsi:type="dcterms:W3CDTF">2016-07-12T20:05:41Z</dcterms:created>
  <dcterms:modified xsi:type="dcterms:W3CDTF">2021-06-12T02:49:31Z</dcterms:modified>
</cp:coreProperties>
</file>